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sldIdLst>
    <p:sldId id="256" r:id="rId5"/>
    <p:sldId id="257" r:id="rId6"/>
    <p:sldId id="270" r:id="rId7"/>
    <p:sldId id="271" r:id="rId8"/>
    <p:sldId id="272" r:id="rId9"/>
    <p:sldId id="273" r:id="rId10"/>
    <p:sldId id="258" r:id="rId11"/>
    <p:sldId id="279" r:id="rId12"/>
    <p:sldId id="282" r:id="rId13"/>
    <p:sldId id="284" r:id="rId14"/>
    <p:sldId id="259" r:id="rId15"/>
    <p:sldId id="260" r:id="rId16"/>
    <p:sldId id="278" r:id="rId17"/>
    <p:sldId id="261" r:id="rId18"/>
    <p:sldId id="262" r:id="rId19"/>
    <p:sldId id="276" r:id="rId20"/>
    <p:sldId id="286" r:id="rId21"/>
    <p:sldId id="289" r:id="rId22"/>
    <p:sldId id="290" r:id="rId23"/>
    <p:sldId id="263" r:id="rId24"/>
    <p:sldId id="275" r:id="rId25"/>
    <p:sldId id="285" r:id="rId26"/>
    <p:sldId id="287" r:id="rId27"/>
    <p:sldId id="274" r:id="rId28"/>
    <p:sldId id="288" r:id="rId29"/>
    <p:sldId id="291" r:id="rId30"/>
    <p:sldId id="264" r:id="rId31"/>
    <p:sldId id="266" r:id="rId32"/>
    <p:sldId id="267" r:id="rId33"/>
    <p:sldId id="268" r:id="rId34"/>
    <p:sldId id="281" r:id="rId35"/>
    <p:sldId id="283" r:id="rId36"/>
    <p:sldId id="265" r:id="rId37"/>
    <p:sldId id="269" r:id="rId38"/>
    <p:sldId id="280" r:id="rId3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E47972-F902-2545-1A08-807A8BE2DB26}" v="526" dt="2025-03-18T20:50:18.915"/>
    <p1510:client id="{B9DE434B-F893-40F3-BAA1-AEA025A3D2FA}" v="1574" dt="2025-03-19T15:22:58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62178-96E6-4ADA-AE90-BCFB5FE5003D}" type="datetimeFigureOut">
              <a:rPr lang="da-DK" smtClean="0"/>
              <a:t>19-03-2025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A0CD3-5D19-487E-A7BC-0933AAA3440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7500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A0CD3-5D19-487E-A7BC-0933AAA3440A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1666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err="1"/>
              <a:t>Why</a:t>
            </a:r>
            <a:r>
              <a:rPr lang="da-DK"/>
              <a:t> is </a:t>
            </a:r>
            <a:r>
              <a:rPr lang="da-DK" err="1"/>
              <a:t>this</a:t>
            </a:r>
            <a:r>
              <a:rPr lang="da-DK"/>
              <a:t> </a:t>
            </a:r>
            <a:r>
              <a:rPr lang="da-DK" err="1"/>
              <a:t>good</a:t>
            </a:r>
            <a:r>
              <a:rPr lang="da-DK"/>
              <a:t>.</a:t>
            </a:r>
          </a:p>
          <a:p>
            <a:pPr marL="171450" indent="-171450">
              <a:buFontTx/>
              <a:buChar char="-"/>
            </a:pPr>
            <a:r>
              <a:rPr lang="da-DK"/>
              <a:t>It looks </a:t>
            </a:r>
            <a:r>
              <a:rPr lang="da-DK" err="1"/>
              <a:t>nice</a:t>
            </a:r>
            <a:endParaRPr lang="da-DK"/>
          </a:p>
          <a:p>
            <a:pPr marL="171450" indent="-171450">
              <a:buFontTx/>
              <a:buChar char="-"/>
            </a:pPr>
            <a:r>
              <a:rPr lang="da-DK" err="1"/>
              <a:t>Our</a:t>
            </a:r>
            <a:r>
              <a:rPr lang="da-DK"/>
              <a:t> </a:t>
            </a:r>
            <a:r>
              <a:rPr lang="da-DK" err="1"/>
              <a:t>schematic</a:t>
            </a:r>
            <a:r>
              <a:rPr lang="da-DK"/>
              <a:t> design </a:t>
            </a:r>
            <a:r>
              <a:rPr lang="da-DK" err="1"/>
              <a:t>rule</a:t>
            </a:r>
            <a:r>
              <a:rPr lang="da-DK"/>
              <a:t> </a:t>
            </a:r>
            <a:r>
              <a:rPr lang="da-DK" err="1"/>
              <a:t>checker</a:t>
            </a:r>
            <a:r>
              <a:rPr lang="da-DK"/>
              <a:t> </a:t>
            </a:r>
            <a:r>
              <a:rPr lang="da-DK" err="1"/>
              <a:t>can</a:t>
            </a:r>
            <a:r>
              <a:rPr lang="da-DK"/>
              <a:t> </a:t>
            </a:r>
            <a:r>
              <a:rPr lang="da-DK" err="1"/>
              <a:t>see</a:t>
            </a:r>
            <a:r>
              <a:rPr lang="da-DK"/>
              <a:t> </a:t>
            </a:r>
            <a:r>
              <a:rPr lang="da-DK" err="1"/>
              <a:t>if</a:t>
            </a:r>
            <a:r>
              <a:rPr lang="da-DK"/>
              <a:t> </a:t>
            </a:r>
            <a:r>
              <a:rPr lang="da-DK" err="1"/>
              <a:t>we</a:t>
            </a:r>
            <a:r>
              <a:rPr lang="da-DK"/>
              <a:t> </a:t>
            </a:r>
            <a:r>
              <a:rPr lang="da-DK" err="1"/>
              <a:t>connect</a:t>
            </a:r>
            <a:r>
              <a:rPr lang="da-DK"/>
              <a:t> </a:t>
            </a:r>
            <a:r>
              <a:rPr lang="da-DK" err="1"/>
              <a:t>e.g</a:t>
            </a:r>
            <a:r>
              <a:rPr lang="da-DK"/>
              <a:t> output2output and </a:t>
            </a:r>
            <a:r>
              <a:rPr lang="da-DK" err="1"/>
              <a:t>kill</a:t>
            </a:r>
            <a:r>
              <a:rPr lang="da-DK"/>
              <a:t> </a:t>
            </a:r>
            <a:r>
              <a:rPr lang="da-DK" err="1"/>
              <a:t>our</a:t>
            </a:r>
            <a:r>
              <a:rPr lang="da-DK"/>
              <a:t> board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A0CD3-5D19-487E-A7BC-0933AAA3440A}" type="slidenum">
              <a:rPr lang="da-DK" smtClean="0"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457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01103-BA5F-6EF5-272C-01D113279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0EEA38C-2868-FFFE-9D9C-EDCFE8F19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E91B3C3-DF35-36FE-665E-06376F7D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482A-45E2-4C85-BC12-AB914FA968F4}" type="datetimeFigureOut">
              <a:rPr lang="da-DK" smtClean="0"/>
              <a:t>19-03-2025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F8220F4-38AC-DF84-51D5-DC457DEF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77646C2-822A-A323-4F9B-C9900EA7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3FA-5146-49FF-9CFF-75D906C738A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09836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8C9D4-04B9-F1F4-7CF2-E9DF0418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E650987-C851-1550-E882-FB1D3D5D3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5DB22CB-5AA1-D784-91E6-BD6BEACB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482A-45E2-4C85-BC12-AB914FA968F4}" type="datetimeFigureOut">
              <a:rPr lang="da-DK" smtClean="0"/>
              <a:t>19-03-2025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6418D5A-A662-5FA2-4404-CFCFFA0C7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C419FF2-5872-F00B-50A3-509463BE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3FA-5146-49FF-9CFF-75D906C738A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8035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C0C1E1E9-AEBC-7DCB-6EC0-7B7DF9DC8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73379CEF-DAF5-EC9E-2557-27864C095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154B348-D2E2-1204-A6D6-38EFA55E3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482A-45E2-4C85-BC12-AB914FA968F4}" type="datetimeFigureOut">
              <a:rPr lang="da-DK" smtClean="0"/>
              <a:t>19-03-2025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E7975C9-EC33-EF5B-CCAA-DD73DD37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0F18F21-6B31-1E6E-AD24-95E0D908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3FA-5146-49FF-9CFF-75D906C738A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805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558CB1-8DB2-01B2-A279-D86D5651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15CE54B-728F-B769-0173-8F4452190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1078384-D49A-7549-5600-A0F84F5D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482A-45E2-4C85-BC12-AB914FA968F4}" type="datetimeFigureOut">
              <a:rPr lang="da-DK" smtClean="0"/>
              <a:t>19-03-2025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12ABE36-0040-2375-F7DD-297EBE68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3C46560-F5FD-145D-09F0-8FB5EEE59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3FA-5146-49FF-9CFF-75D906C738A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8082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AA1A3-97B4-694B-E7FC-0BCB508CC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E2DBD69-6318-4614-7289-3378DB859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7317607-1D27-3D0A-45FD-28839945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482A-45E2-4C85-BC12-AB914FA968F4}" type="datetimeFigureOut">
              <a:rPr lang="da-DK" smtClean="0"/>
              <a:t>19-03-2025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6FCF838-A68A-9DC8-D064-93E6F97A5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0BD9E00-12B8-D471-7253-E1B684F5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3FA-5146-49FF-9CFF-75D906C738A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2043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F4F823-A48C-FD7E-F091-E9DE7B99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EEF175C-9A87-FD3A-2230-6924D7D0D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2ADEECA-D67E-BC7D-A919-A19B18D4F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1867459-5CD2-B5E2-FC31-87E4DB80A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482A-45E2-4C85-BC12-AB914FA968F4}" type="datetimeFigureOut">
              <a:rPr lang="da-DK" smtClean="0"/>
              <a:t>19-03-2025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0BCF68E-76D8-EA5B-D41B-F52618E0F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4A2E504-F0F1-7277-2C02-0084B555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3FA-5146-49FF-9CFF-75D906C738A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224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34C42-B9F0-60A1-6DA4-5D54AB997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CDC6283-61A6-CE47-F977-B5BF64E3E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F5F1C181-EB39-A7DD-D2E9-99DF9D245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C06C7B0D-C7D6-DD49-09AA-1F5C1CA08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EEC13A73-AC7D-8D3F-3B5D-B1626F1131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AB379CF9-13F5-9AAB-7E7C-296820C5C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482A-45E2-4C85-BC12-AB914FA968F4}" type="datetimeFigureOut">
              <a:rPr lang="da-DK" smtClean="0"/>
              <a:t>19-03-2025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720A81BA-37C5-27D7-CDD1-36C8F0C68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BED8B3C9-7D88-41E7-D3C0-0B268307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3FA-5146-49FF-9CFF-75D906C738A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236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3330D-42FF-0B23-2F19-746D4537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A4853960-C623-80A5-264B-C7512CA6D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482A-45E2-4C85-BC12-AB914FA968F4}" type="datetimeFigureOut">
              <a:rPr lang="da-DK" smtClean="0"/>
              <a:t>19-03-2025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048CA198-9D0C-1E2A-55ED-03852D52D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F7D2B96-369D-3207-C92A-434CCD7A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3FA-5146-49FF-9CFF-75D906C738A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18548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19DFAD6C-5568-6A27-5A6A-B1170FB9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482A-45E2-4C85-BC12-AB914FA968F4}" type="datetimeFigureOut">
              <a:rPr lang="da-DK" smtClean="0"/>
              <a:t>19-03-2025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E576B7DF-A7B9-C02D-E575-8809783EC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7BE58138-C336-A192-596A-19AB1DF94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3FA-5146-49FF-9CFF-75D906C738A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209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612FA-A49F-3D5F-5659-11D15A51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F5B673-454D-D006-9BC4-E82264192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FFFD637-C428-76E8-D196-C98764274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57C1D3E-4DAD-7355-6204-C59F67DC3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482A-45E2-4C85-BC12-AB914FA968F4}" type="datetimeFigureOut">
              <a:rPr lang="da-DK" smtClean="0"/>
              <a:t>19-03-2025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2BD5686-FC5F-8862-1EF1-284EC1C91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20453B2-335B-7474-218C-CAB94821B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3FA-5146-49FF-9CFF-75D906C738A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07183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B3011-501E-0110-7940-5E04327E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5B35BED0-94A9-6EA8-148F-345F940A27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AD53DB32-980A-47D9-A649-4FFBC0203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DAD1FFF-2FF0-C772-7C88-BE13C7C7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482A-45E2-4C85-BC12-AB914FA968F4}" type="datetimeFigureOut">
              <a:rPr lang="da-DK" smtClean="0"/>
              <a:t>19-03-2025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925E6CF-7AC6-06E3-AF6D-E12427A1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EA1C481-2671-A6A4-241B-57C1AB4C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3FA-5146-49FF-9CFF-75D906C738A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321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C72A7423-0B65-71E6-3312-127E39B3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09119B0-6A15-C0D3-DDE6-001249D34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B21896B-D101-2DA2-B23E-D75F88FBA1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E9482A-45E2-4C85-BC12-AB914FA968F4}" type="datetimeFigureOut">
              <a:rPr lang="da-DK" smtClean="0"/>
              <a:t>19-03-2025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7E925A7-E45A-D854-8DC9-E592B7798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B16903-A016-C652-125E-93E85CCF6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1CC3FA-5146-49FF-9CFF-75D906C738A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06920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omponenten.es.aau.dk/fileadmin/komponenten/Data_Sheet/Spaendingsreg/LM2575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jlcdfm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kicad.info/t/kicad-v8-cheatsheet/51774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ources.altium.com/p/4-layer-pcb-stackup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hyperlink" Target="https://docs.kicad.org/master/en/eeschema/eeschema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kicad.org/master/en/eeschema/eeschema.html#buses" TargetMode="Externa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octopart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kortlink.dk/2s42v" TargetMode="External"/><Relationship Id="rId2" Type="http://schemas.openxmlformats.org/officeDocument/2006/relationships/hyperlink" Target="https://github.com/aausat/a6hwcommon/tree/main/CommonDEVBoard/shield_template_rev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icad.org/downloa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Et billede, der indeholder tekst, skærmbillede, Rektangel, Grafik&#10;&#10;Automatisk genereret beskrivelse">
            <a:extLst>
              <a:ext uri="{FF2B5EF4-FFF2-40B4-BE49-F238E27FC236}">
                <a16:creationId xmlns:a16="http://schemas.microsoft.com/office/drawing/2014/main" id="{D5B095A0-A667-B743-8AF5-5F04F0538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C2D2C5-D8DA-82CB-5F15-4BC94BEAB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a-DK" sz="4800">
                <a:solidFill>
                  <a:schemeClr val="bg1"/>
                </a:solidFill>
              </a:rPr>
              <a:t>From </a:t>
            </a:r>
            <a:r>
              <a:rPr lang="da-DK" sz="4800" err="1">
                <a:solidFill>
                  <a:schemeClr val="bg1"/>
                </a:solidFill>
              </a:rPr>
              <a:t>zero</a:t>
            </a:r>
            <a:r>
              <a:rPr lang="da-DK" sz="4800">
                <a:solidFill>
                  <a:schemeClr val="bg1"/>
                </a:solidFill>
              </a:rPr>
              <a:t> to PCB hero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DC89A53-BC91-8F43-D801-E4E16C64F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da-DK" sz="2000">
                <a:solidFill>
                  <a:schemeClr val="bg1"/>
                </a:solidFill>
              </a:rPr>
              <a:t>A small intro to </a:t>
            </a:r>
            <a:r>
              <a:rPr lang="da-DK" sz="2000" err="1">
                <a:solidFill>
                  <a:schemeClr val="bg1"/>
                </a:solidFill>
              </a:rPr>
              <a:t>KiCad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98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0EFE2-E4E1-75B2-E99F-0F96B6432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868CA-1ABF-9785-D8CC-8E501197C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916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Board layers</a:t>
            </a:r>
          </a:p>
          <a:p>
            <a:r>
              <a:rPr lang="en-US"/>
              <a:t>Routing constraints</a:t>
            </a:r>
          </a:p>
          <a:p>
            <a:r>
              <a:rPr lang="en-US"/>
              <a:t>Track and via sizes</a:t>
            </a:r>
          </a:p>
          <a:p>
            <a:r>
              <a:rPr lang="en-US"/>
              <a:t>Net classes</a:t>
            </a:r>
          </a:p>
          <a:p>
            <a:endParaRPr lang="en-US"/>
          </a:p>
          <a:p>
            <a:r>
              <a:rPr lang="en-US"/>
              <a:t>And much more...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683DCA-B548-88B2-3A48-DF71F0E59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193" y="1206538"/>
            <a:ext cx="3556543" cy="559721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11995D-B4F0-FCCF-93D3-0F82B649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220" y="3330265"/>
            <a:ext cx="4572000" cy="352425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7FBE3C-02A2-ABE9-D69A-9AC4950A5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305" y="362415"/>
            <a:ext cx="8079756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34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1CF8F-A354-6E22-F41C-C97AC0B3BE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Simple buck converter with LM2575</a:t>
            </a:r>
            <a:endParaRPr lang="da-DK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8F6AC0BA-EC1A-ACDC-283D-722C1589DD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 small starter project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17244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E3766-4FF5-D97D-1CF1-478B489E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Only 5 components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83CC86D-B4F7-F63A-5357-2D49323EF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E58243F-9ADE-91E8-0547-8F419C4F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23" y="2066645"/>
            <a:ext cx="6392167" cy="1933845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57BDF43E-CC58-A772-1B14-B8B7F92CEC33}"/>
              </a:ext>
            </a:extLst>
          </p:cNvPr>
          <p:cNvSpPr txBox="1"/>
          <p:nvPr/>
        </p:nvSpPr>
        <p:spPr>
          <a:xfrm>
            <a:off x="5422046" y="4345420"/>
            <a:ext cx="5720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>
                <a:hlinkClick r:id="rId3"/>
              </a:rPr>
              <a:t>https://www.komponenten.es.aau.dk/fileadmin/komponenten/Data_Sheet/Spaendingsreg/LM2575.pdf</a:t>
            </a:r>
            <a:endParaRPr lang="da-DK"/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33618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ECB0E-8EFC-4E10-5F86-DC2F33177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920A60-1B75-5401-B7E8-815DDD96C7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Let us go into </a:t>
            </a:r>
            <a:r>
              <a:rPr lang="en-US" err="1"/>
              <a:t>KiCad</a:t>
            </a:r>
            <a:endParaRPr lang="en-US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90D412EF-830D-B587-C4D4-8C2B17B225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/>
              <a:t>But first, a 3.14 minute break</a:t>
            </a:r>
          </a:p>
        </p:txBody>
      </p:sp>
    </p:spTree>
    <p:extLst>
      <p:ext uri="{BB962C8B-B14F-4D97-AF65-F5344CB8AC3E}">
        <p14:creationId xmlns:p14="http://schemas.microsoft.com/office/powerpoint/2010/main" val="4275876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A78CC7-666D-9441-FAF7-307C8CC2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Inserting a symbol</a:t>
            </a:r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0AA8DBC-4A3A-2543-F816-95A39C44A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Press A</a:t>
            </a:r>
          </a:p>
          <a:p>
            <a:r>
              <a:rPr lang="en-US"/>
              <a:t>Search for the symbol/part you want to insert</a:t>
            </a:r>
          </a:p>
          <a:p>
            <a:r>
              <a:rPr lang="en-US" b="1" u="sng"/>
              <a:t>Remember to select a footprint</a:t>
            </a:r>
          </a:p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DDC10D9-C30C-BB17-72DA-811BDA8B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04905">
            <a:off x="8586401" y="749969"/>
            <a:ext cx="2914972" cy="1881437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726207A5-D404-AB50-8AE3-52D437779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59477">
            <a:off x="7395744" y="3624388"/>
            <a:ext cx="4325050" cy="242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92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89F1-AAAE-5807-8628-0BFB3A2A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Schematic editor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6D252-CA7B-AB59-38B2-68ECA8780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 – place component</a:t>
            </a:r>
          </a:p>
          <a:p>
            <a:r>
              <a:rPr lang="en-US"/>
              <a:t>W – draw connection</a:t>
            </a:r>
          </a:p>
          <a:p>
            <a:r>
              <a:rPr lang="en-US"/>
              <a:t>P – place power label</a:t>
            </a:r>
          </a:p>
          <a:p>
            <a:r>
              <a:rPr lang="en-US"/>
              <a:t>L – place local label</a:t>
            </a:r>
          </a:p>
          <a:p>
            <a:r>
              <a:rPr lang="en-US" err="1"/>
              <a:t>Ctrl+L</a:t>
            </a:r>
            <a:r>
              <a:rPr lang="en-US"/>
              <a:t> – place global label</a:t>
            </a:r>
          </a:p>
        </p:txBody>
      </p:sp>
    </p:spTree>
    <p:extLst>
      <p:ext uri="{BB962C8B-B14F-4D97-AF65-F5344CB8AC3E}">
        <p14:creationId xmlns:p14="http://schemas.microsoft.com/office/powerpoint/2010/main" val="1692749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3897E-FEBE-DD12-E544-C6E574181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Pcb</a:t>
            </a:r>
            <a:r>
              <a:rPr lang="en-US"/>
              <a:t> editor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4210E-C437-7A1D-BEE6-307BBAF4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V – Switch between top/bottom layer</a:t>
            </a:r>
          </a:p>
          <a:p>
            <a:r>
              <a:rPr lang="en-US"/>
              <a:t>F – move selected to other layer</a:t>
            </a:r>
          </a:p>
          <a:p>
            <a:r>
              <a:rPr lang="en-US"/>
              <a:t>X – Route single track</a:t>
            </a:r>
          </a:p>
          <a:p>
            <a:r>
              <a:rPr lang="en-US"/>
              <a:t>U – select whole track</a:t>
            </a:r>
          </a:p>
          <a:p>
            <a:r>
              <a:rPr lang="en-US"/>
              <a:t>B – Recalculate all filled zones</a:t>
            </a:r>
          </a:p>
        </p:txBody>
      </p:sp>
    </p:spTree>
    <p:extLst>
      <p:ext uri="{BB962C8B-B14F-4D97-AF65-F5344CB8AC3E}">
        <p14:creationId xmlns:p14="http://schemas.microsoft.com/office/powerpoint/2010/main" val="3423865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EE43-D170-261D-FD87-AD18CFD43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Exporting your board for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32BEA-B664-B2F0-6D1D-E8E30419B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In-house fabrication</a:t>
            </a:r>
          </a:p>
          <a:p>
            <a:r>
              <a:rPr lang="en-US"/>
              <a:t>Ordering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782ABA-26A8-1FE0-BED6-6C7DFACB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968" y="1481021"/>
            <a:ext cx="46196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97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ABE3-C943-AF3C-FA65-63A754B0B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In-house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95EC4B-C253-8771-5D1B-26EF21D8B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542" y="1565430"/>
            <a:ext cx="5787403" cy="4351338"/>
          </a:xfr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6FDE8A-AB34-595A-14C0-8CB7F775F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347" y="1717287"/>
            <a:ext cx="4693502" cy="346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43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A666-C1C4-318C-EA96-347CF979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8D24F-2008-E0E7-EAB4-96EF31FCD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6011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Same procedure, but more options can be exported</a:t>
            </a:r>
          </a:p>
          <a:p>
            <a:r>
              <a:rPr lang="en-US"/>
              <a:t>Check exported files using JLCDFM before ordering</a:t>
            </a:r>
          </a:p>
          <a:p>
            <a:r>
              <a:rPr lang="en-US">
                <a:ea typeface="+mn-lt"/>
                <a:cs typeface="+mn-lt"/>
                <a:hlinkClick r:id="rId2"/>
              </a:rPr>
              <a:t>https://jlcdfm.com/</a:t>
            </a:r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32D8D3-D363-D23A-CC04-625571FAC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824" y="360556"/>
            <a:ext cx="2225597" cy="613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50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A68B6A-7B5E-9DFF-ADD8-71EC3D379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da-DK" sz="5600"/>
              <a:t>The plan for </a:t>
            </a:r>
            <a:r>
              <a:rPr lang="da-DK" sz="5600" err="1"/>
              <a:t>today</a:t>
            </a:r>
            <a:endParaRPr lang="da-DK" sz="5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ladsholder til indhold 4" descr="Et billede, der indeholder tekst, elektronik, Elektroteknik, kredsløb&#10;&#10;Indhold genereret af kunstig intelligens kan være forkert.">
            <a:extLst>
              <a:ext uri="{FF2B5EF4-FFF2-40B4-BE49-F238E27FC236}">
                <a16:creationId xmlns:a16="http://schemas.microsoft.com/office/drawing/2014/main" id="{57886F01-2ED1-17E7-6AE9-90BE2B95F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3" y="330113"/>
            <a:ext cx="5221625" cy="619777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F2E325-3765-3743-61A4-D7A4E8590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Get </a:t>
            </a:r>
            <a:r>
              <a:rPr lang="en-US" sz="2000" err="1">
                <a:solidFill>
                  <a:schemeClr val="tx1">
                    <a:alpha val="80000"/>
                  </a:schemeClr>
                </a:solidFill>
              </a:rPr>
              <a:t>KiCad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 installed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Baby's first </a:t>
            </a:r>
            <a:r>
              <a:rPr lang="en-US" sz="2000" err="1">
                <a:solidFill>
                  <a:schemeClr val="tx1">
                    <a:alpha val="80000"/>
                  </a:schemeClr>
                </a:solidFill>
              </a:rPr>
              <a:t>KiCad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 project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Exporting for manufacture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Organizing large projects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Best practice, </a:t>
            </a:r>
            <a:r>
              <a:rPr lang="en-US" sz="2000" err="1">
                <a:solidFill>
                  <a:schemeClr val="tx1">
                    <a:alpha val="80000"/>
                  </a:schemeClr>
                </a:solidFill>
              </a:rPr>
              <a:t>cheatsheets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 and all that good stuff</a:t>
            </a:r>
          </a:p>
          <a:p>
            <a:endParaRPr lang="en-US" sz="2000">
              <a:solidFill>
                <a:srgbClr val="000000">
                  <a:alpha val="80000"/>
                </a:srgbClr>
              </a:solidFill>
            </a:endParaRPr>
          </a:p>
          <a:p>
            <a:endParaRPr lang="en-US" sz="2000">
              <a:solidFill>
                <a:srgbClr val="000000">
                  <a:alpha val="80000"/>
                </a:srgb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492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EE07837-0D76-EE44-C3CB-514A42CA7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675" y="906718"/>
            <a:ext cx="6589537" cy="5040995"/>
          </a:xfrm>
          <a:prstGeom prst="rect">
            <a:avLst/>
          </a:prstGeom>
        </p:spPr>
      </p:pic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82246-84D0-B3F9-BFBD-DDB0A1BC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Kicad</a:t>
            </a: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Cheatsheet</a:t>
            </a:r>
            <a:endParaRPr lang="en-US" sz="5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2E5DB-7F6A-DD2A-43B0-1A808704538D}"/>
              </a:ext>
            </a:extLst>
          </p:cNvPr>
          <p:cNvSpPr txBox="1"/>
          <p:nvPr/>
        </p:nvSpPr>
        <p:spPr>
          <a:xfrm>
            <a:off x="8052496" y="4301656"/>
            <a:ext cx="2705619" cy="7626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https://forum.kicad.info/t/kicad-v8-cheatsheet/51774</a:t>
            </a:r>
            <a:endParaRPr lang="en-US" sz="16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958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DD2C-6C42-5C4E-2CF7-5F27D66E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PCB design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7247E-0C78-3585-64DB-9E956B033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6751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Calibri" panose="020B0604020202020204" pitchFamily="34" charset="0"/>
              <a:buChar char="-"/>
            </a:pPr>
            <a:r>
              <a:rPr lang="en-US"/>
              <a:t>Always use as wide a trace as possible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0.4 mm / 0.6mm is ideal for traces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/>
              <a:t>Every component/IC/Transistor/Regulator should be decoupled using a 1-100n capacitor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Except some rare cases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/>
              <a:t>The goal is to get the shortest path for every trace from A to B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/>
              <a:t>Good PCB-design </a:t>
            </a:r>
            <a:r>
              <a:rPr lang="en-US" u="sng"/>
              <a:t>Requires</a:t>
            </a:r>
            <a:r>
              <a:rPr lang="en-US"/>
              <a:t> a certain level of OCD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555CB1-8A91-CA84-FDAB-2E2ACF13BDFA}"/>
              </a:ext>
            </a:extLst>
          </p:cNvPr>
          <p:cNvGrpSpPr/>
          <p:nvPr/>
        </p:nvGrpSpPr>
        <p:grpSpPr>
          <a:xfrm>
            <a:off x="700767" y="5470068"/>
            <a:ext cx="9218839" cy="836838"/>
            <a:chOff x="2258785" y="5538104"/>
            <a:chExt cx="9218839" cy="8368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4F2F80-2533-6262-B5AA-695DBAAFF6CA}"/>
                </a:ext>
              </a:extLst>
            </p:cNvPr>
            <p:cNvSpPr/>
            <p:nvPr/>
          </p:nvSpPr>
          <p:spPr>
            <a:xfrm>
              <a:off x="3354161" y="5538104"/>
              <a:ext cx="340178" cy="83683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746044-1B69-B8C1-A7C9-D4A83598FD28}"/>
                </a:ext>
              </a:extLst>
            </p:cNvPr>
            <p:cNvSpPr/>
            <p:nvPr/>
          </p:nvSpPr>
          <p:spPr>
            <a:xfrm>
              <a:off x="4225016" y="5538104"/>
              <a:ext cx="340178" cy="83683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E0AA49-37F5-7799-662B-46A45EEED16E}"/>
                </a:ext>
              </a:extLst>
            </p:cNvPr>
            <p:cNvSpPr/>
            <p:nvPr/>
          </p:nvSpPr>
          <p:spPr>
            <a:xfrm>
              <a:off x="4313465" y="5626550"/>
              <a:ext cx="1353910" cy="659946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3BF08A8-736B-2F75-21C2-9F134991ED06}"/>
                </a:ext>
              </a:extLst>
            </p:cNvPr>
            <p:cNvSpPr/>
            <p:nvPr/>
          </p:nvSpPr>
          <p:spPr>
            <a:xfrm>
              <a:off x="2258785" y="5626550"/>
              <a:ext cx="1353910" cy="65994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B87813-8E0F-6435-58E0-77A72D11182C}"/>
                </a:ext>
              </a:extLst>
            </p:cNvPr>
            <p:cNvSpPr/>
            <p:nvPr/>
          </p:nvSpPr>
          <p:spPr>
            <a:xfrm>
              <a:off x="9164410" y="5538104"/>
              <a:ext cx="258536" cy="83683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F92CB3-E040-6336-94A6-9E5473820C2D}"/>
                </a:ext>
              </a:extLst>
            </p:cNvPr>
            <p:cNvSpPr/>
            <p:nvPr/>
          </p:nvSpPr>
          <p:spPr>
            <a:xfrm>
              <a:off x="10116908" y="5538104"/>
              <a:ext cx="258536" cy="83683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EB9D61-ABD0-EB35-9237-DF0E6EFDDF5B}"/>
                </a:ext>
              </a:extLst>
            </p:cNvPr>
            <p:cNvSpPr/>
            <p:nvPr/>
          </p:nvSpPr>
          <p:spPr>
            <a:xfrm>
              <a:off x="10123714" y="5626550"/>
              <a:ext cx="1353910" cy="659946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DE27C3-3A8F-C8D7-6330-939146FC97A6}"/>
                </a:ext>
              </a:extLst>
            </p:cNvPr>
            <p:cNvSpPr/>
            <p:nvPr/>
          </p:nvSpPr>
          <p:spPr>
            <a:xfrm>
              <a:off x="8069035" y="5626550"/>
              <a:ext cx="1353910" cy="65994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3C84730-655E-E774-0338-2F6E4CB73E7C}"/>
              </a:ext>
            </a:extLst>
          </p:cNvPr>
          <p:cNvSpPr txBox="1"/>
          <p:nvPr/>
        </p:nvSpPr>
        <p:spPr>
          <a:xfrm>
            <a:off x="4143374" y="5701393"/>
            <a:ext cx="1700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Proper PCBs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0FC171-86A7-8E28-88A8-C0E9F53F88AD}"/>
              </a:ext>
            </a:extLst>
          </p:cNvPr>
          <p:cNvSpPr txBox="1"/>
          <p:nvPr/>
        </p:nvSpPr>
        <p:spPr>
          <a:xfrm>
            <a:off x="9919605" y="5701392"/>
            <a:ext cx="20342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Our homemade PCBs</a:t>
            </a:r>
          </a:p>
        </p:txBody>
      </p:sp>
    </p:spTree>
    <p:extLst>
      <p:ext uri="{BB962C8B-B14F-4D97-AF65-F5344CB8AC3E}">
        <p14:creationId xmlns:p14="http://schemas.microsoft.com/office/powerpoint/2010/main" val="3221407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199BF9-424D-DF4C-19A8-24CCD2D0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Examples</a:t>
            </a:r>
            <a:r>
              <a:rPr lang="da-DK"/>
              <a:t> – </a:t>
            </a:r>
            <a:r>
              <a:rPr lang="da-DK" err="1"/>
              <a:t>what</a:t>
            </a:r>
            <a:r>
              <a:rPr lang="da-DK"/>
              <a:t> not to do</a:t>
            </a:r>
          </a:p>
        </p:txBody>
      </p:sp>
      <p:pic>
        <p:nvPicPr>
          <p:cNvPr id="5" name="Pladsholder til indhold 4" descr="Et billede, der indeholder tekst, elektronik, skærmbillede, Elektroteknik&#10;&#10;Indhold genereret af kunstig intelligens kan være forkert.">
            <a:extLst>
              <a:ext uri="{FF2B5EF4-FFF2-40B4-BE49-F238E27FC236}">
                <a16:creationId xmlns:a16="http://schemas.microsoft.com/office/drawing/2014/main" id="{CBE93179-2A56-D75E-D530-3CA0DB21C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80" y="2227035"/>
            <a:ext cx="4227891" cy="3170918"/>
          </a:xfrm>
        </p:spPr>
      </p:pic>
      <p:pic>
        <p:nvPicPr>
          <p:cNvPr id="7" name="Billede 6" descr="Et billede, der indeholder kredsløb, skærmbillede, Elektroteknik, elektronik&#10;&#10;Indhold genereret af kunstig intelligens kan være forkert.">
            <a:extLst>
              <a:ext uri="{FF2B5EF4-FFF2-40B4-BE49-F238E27FC236}">
                <a16:creationId xmlns:a16="http://schemas.microsoft.com/office/drawing/2014/main" id="{5A135A1D-9CE1-8844-482B-20E198FD0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26" y="2227034"/>
            <a:ext cx="4782366" cy="3170917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E65A640C-0AC1-C249-0DDA-E788C4FF7835}"/>
              </a:ext>
            </a:extLst>
          </p:cNvPr>
          <p:cNvSpPr txBox="1"/>
          <p:nvPr/>
        </p:nvSpPr>
        <p:spPr>
          <a:xfrm>
            <a:off x="1640884" y="5564968"/>
            <a:ext cx="338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A </a:t>
            </a:r>
            <a:r>
              <a:rPr lang="da-DK" err="1"/>
              <a:t>project</a:t>
            </a:r>
            <a:r>
              <a:rPr lang="da-DK"/>
              <a:t> </a:t>
            </a:r>
            <a:r>
              <a:rPr lang="da-DK" err="1"/>
              <a:t>doomed</a:t>
            </a:r>
            <a:r>
              <a:rPr lang="da-DK"/>
              <a:t> from the start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C83F4F90-975C-C03E-EDD0-49455D153E0D}"/>
              </a:ext>
            </a:extLst>
          </p:cNvPr>
          <p:cNvSpPr txBox="1"/>
          <p:nvPr/>
        </p:nvSpPr>
        <p:spPr>
          <a:xfrm>
            <a:off x="6365097" y="5545565"/>
            <a:ext cx="4316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”</a:t>
            </a:r>
            <a:r>
              <a:rPr lang="da-DK" err="1"/>
              <a:t>You</a:t>
            </a:r>
            <a:r>
              <a:rPr lang="da-DK"/>
              <a:t> </a:t>
            </a:r>
            <a:r>
              <a:rPr lang="da-DK" err="1"/>
              <a:t>already</a:t>
            </a:r>
            <a:r>
              <a:rPr lang="da-DK"/>
              <a:t> </a:t>
            </a:r>
            <a:r>
              <a:rPr lang="da-DK" err="1"/>
              <a:t>paid</a:t>
            </a:r>
            <a:r>
              <a:rPr lang="da-DK"/>
              <a:t> for all the </a:t>
            </a:r>
            <a:r>
              <a:rPr lang="da-DK" err="1"/>
              <a:t>copper</a:t>
            </a:r>
            <a:r>
              <a:rPr lang="da-DK"/>
              <a:t> so </a:t>
            </a:r>
            <a:r>
              <a:rPr lang="da-DK" err="1"/>
              <a:t>you</a:t>
            </a:r>
            <a:endParaRPr lang="da-DK"/>
          </a:p>
          <a:p>
            <a:r>
              <a:rPr lang="da-DK" err="1"/>
              <a:t>might</a:t>
            </a:r>
            <a:r>
              <a:rPr lang="da-DK"/>
              <a:t> as </a:t>
            </a:r>
            <a:r>
              <a:rPr lang="da-DK" err="1"/>
              <a:t>well</a:t>
            </a:r>
            <a:r>
              <a:rPr lang="da-DK"/>
              <a:t> </a:t>
            </a:r>
            <a:r>
              <a:rPr lang="da-DK" err="1"/>
              <a:t>use</a:t>
            </a:r>
            <a:r>
              <a:rPr lang="da-DK"/>
              <a:t> it” – Axel Olsson</a:t>
            </a:r>
          </a:p>
        </p:txBody>
      </p:sp>
    </p:spTree>
    <p:extLst>
      <p:ext uri="{BB962C8B-B14F-4D97-AF65-F5344CB8AC3E}">
        <p14:creationId xmlns:p14="http://schemas.microsoft.com/office/powerpoint/2010/main" val="847213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81CAAB-B470-2187-C014-660E8E987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Examples</a:t>
            </a:r>
            <a:r>
              <a:rPr lang="da-DK"/>
              <a:t> – </a:t>
            </a:r>
            <a:r>
              <a:rPr lang="da-DK" err="1"/>
              <a:t>what</a:t>
            </a:r>
            <a:r>
              <a:rPr lang="da-DK"/>
              <a:t> not to do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7FCD516-B9CD-0EC0-63E7-B0F793325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79770" y="1825625"/>
                <a:ext cx="447402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a-DK" b="1"/>
                  <a:t>Other </a:t>
                </a:r>
                <a:r>
                  <a:rPr lang="da-DK" b="1" err="1"/>
                  <a:t>things</a:t>
                </a:r>
                <a:endParaRPr lang="da-DK" b="1"/>
              </a:p>
              <a:p>
                <a:r>
                  <a:rPr lang="da-DK" err="1"/>
                  <a:t>Avoid</a:t>
                </a:r>
                <a:r>
                  <a:rPr lang="da-DK"/>
                  <a:t> Highspeed</a:t>
                </a:r>
              </a:p>
              <a:p>
                <a:pPr lvl="1"/>
                <a:r>
                  <a:rPr lang="da-DK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𝑡𝑟𝑎𝑐𝑒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𝑠𝑖𝑔𝑛𝑎𝑙</m:t>
                        </m:r>
                      </m:sub>
                    </m:sSub>
                  </m:oMath>
                </a14:m>
                <a:r>
                  <a:rPr lang="da-DK" b="0"/>
                  <a:t> </a:t>
                </a:r>
                <a:r>
                  <a:rPr lang="da-DK" b="0" err="1"/>
                  <a:t>you</a:t>
                </a:r>
                <a:r>
                  <a:rPr lang="da-DK" b="0"/>
                  <a:t> have a problem</a:t>
                </a:r>
              </a:p>
              <a:p>
                <a:r>
                  <a:rPr lang="da-DK"/>
                  <a:t>High </a:t>
                </a:r>
                <a:r>
                  <a:rPr lang="da-DK" err="1"/>
                  <a:t>currents</a:t>
                </a:r>
                <a:r>
                  <a:rPr lang="da-DK"/>
                  <a:t>?</a:t>
                </a:r>
              </a:p>
              <a:p>
                <a:pPr lvl="1"/>
                <a:r>
                  <a:rPr lang="da-DK" b="0" err="1"/>
                  <a:t>Your</a:t>
                </a:r>
                <a:r>
                  <a:rPr lang="da-DK" b="0"/>
                  <a:t> traces </a:t>
                </a:r>
                <a:r>
                  <a:rPr lang="da-DK" b="0" err="1"/>
                  <a:t>a</a:t>
                </a:r>
                <a:r>
                  <a:rPr lang="da-DK" err="1"/>
                  <a:t>re</a:t>
                </a:r>
                <a:r>
                  <a:rPr lang="da-DK"/>
                  <a:t> resistors (and fuses as </a:t>
                </a:r>
                <a:r>
                  <a:rPr lang="da-DK" err="1"/>
                  <a:t>well</a:t>
                </a:r>
                <a:r>
                  <a:rPr lang="da-DK"/>
                  <a:t>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den>
                    </m:f>
                    <m:r>
                      <a:rPr lang="da-DK" b="0" i="1" smtClean="0">
                        <a:latin typeface="Cambria Math" panose="02040503050406030204" pitchFamily="18" charset="0"/>
                      </a:rPr>
                      <m:t> @ 1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da-DK" b="0"/>
              </a:p>
              <a:p>
                <a:pPr lvl="1"/>
                <a:r>
                  <a:rPr lang="da-DK" b="0"/>
                  <a:t>Outer </a:t>
                </a:r>
                <a:r>
                  <a:rPr lang="da-DK" b="0" err="1"/>
                  <a:t>layer</a:t>
                </a:r>
                <a:r>
                  <a:rPr lang="da-DK" b="0"/>
                  <a:t>: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endParaRPr lang="da-DK" b="0" i="1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≈20℃ @ 1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da-DK" b="0"/>
              </a:p>
              <a:p>
                <a:pPr lvl="1"/>
                <a:endParaRPr lang="da-DK" b="0"/>
              </a:p>
              <a:p>
                <a:pPr lvl="1"/>
                <a:endParaRPr lang="da-DK" b="0"/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7FCD516-B9CD-0EC0-63E7-B0F793325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79770" y="1825625"/>
                <a:ext cx="4474029" cy="4351338"/>
              </a:xfrm>
              <a:blipFill>
                <a:blip r:embed="rId2"/>
                <a:stretch>
                  <a:fillRect l="-2865" t="-2381" b="-14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Billede 6">
            <a:extLst>
              <a:ext uri="{FF2B5EF4-FFF2-40B4-BE49-F238E27FC236}">
                <a16:creationId xmlns:a16="http://schemas.microsoft.com/office/drawing/2014/main" id="{85B6159D-7E48-2F76-5884-689B119A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942306"/>
            <a:ext cx="5028947" cy="3878489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B65BD045-3899-B856-D047-5FF43EBD40B0}"/>
              </a:ext>
            </a:extLst>
          </p:cNvPr>
          <p:cNvSpPr txBox="1"/>
          <p:nvPr/>
        </p:nvSpPr>
        <p:spPr>
          <a:xfrm>
            <a:off x="3407230" y="2166256"/>
            <a:ext cx="194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>
                <a:solidFill>
                  <a:schemeClr val="bg1"/>
                </a:solidFill>
              </a:rPr>
              <a:t>Looks </a:t>
            </a:r>
            <a:r>
              <a:rPr lang="da-DK" err="1">
                <a:solidFill>
                  <a:schemeClr val="bg1"/>
                </a:solidFill>
              </a:rPr>
              <a:t>pretty</a:t>
            </a:r>
            <a:r>
              <a:rPr lang="da-DK">
                <a:solidFill>
                  <a:schemeClr val="bg1"/>
                </a:solidFill>
              </a:rPr>
              <a:t> </a:t>
            </a:r>
            <a:r>
              <a:rPr lang="da-DK" err="1">
                <a:solidFill>
                  <a:schemeClr val="bg1"/>
                </a:solidFill>
              </a:rPr>
              <a:t>good</a:t>
            </a:r>
            <a:endParaRPr lang="da-DK">
              <a:solidFill>
                <a:schemeClr val="bg1"/>
              </a:solidFill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8C2E3F20-0DC6-EB1A-5CCB-94A093824960}"/>
              </a:ext>
            </a:extLst>
          </p:cNvPr>
          <p:cNvSpPr txBox="1"/>
          <p:nvPr/>
        </p:nvSpPr>
        <p:spPr>
          <a:xfrm>
            <a:off x="4596224" y="4343400"/>
            <a:ext cx="981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err="1">
                <a:solidFill>
                  <a:schemeClr val="bg1"/>
                </a:solidFill>
              </a:rPr>
              <a:t>O_o</a:t>
            </a:r>
            <a:endParaRPr lang="da-DK">
              <a:solidFill>
                <a:schemeClr val="bg1"/>
              </a:solidFill>
            </a:endParaRPr>
          </a:p>
          <a:p>
            <a:r>
              <a:rPr lang="da-DK">
                <a:solidFill>
                  <a:schemeClr val="bg1"/>
                </a:solidFill>
              </a:rPr>
              <a:t>So </a:t>
            </a:r>
            <a:r>
              <a:rPr lang="da-DK" err="1">
                <a:solidFill>
                  <a:schemeClr val="bg1"/>
                </a:solidFill>
              </a:rPr>
              <a:t>thin</a:t>
            </a:r>
            <a:r>
              <a:rPr lang="da-DK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A33FB974-5E96-4E8A-D4BD-99407CE542B3}"/>
              </a:ext>
            </a:extLst>
          </p:cNvPr>
          <p:cNvSpPr txBox="1"/>
          <p:nvPr/>
        </p:nvSpPr>
        <p:spPr>
          <a:xfrm>
            <a:off x="955084" y="5820795"/>
            <a:ext cx="2765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A garden pump controller</a:t>
            </a:r>
          </a:p>
          <a:p>
            <a:r>
              <a:rPr lang="da-DK" err="1"/>
              <a:t>Designed</a:t>
            </a:r>
            <a:r>
              <a:rPr lang="da-DK"/>
              <a:t> by </a:t>
            </a:r>
            <a:r>
              <a:rPr lang="da-DK" err="1"/>
              <a:t>yours</a:t>
            </a:r>
            <a:r>
              <a:rPr lang="da-DK"/>
              <a:t> </a:t>
            </a:r>
            <a:r>
              <a:rPr lang="da-DK" err="1"/>
              <a:t>truely</a:t>
            </a:r>
            <a:br>
              <a:rPr lang="da-DK"/>
            </a:br>
            <a:r>
              <a:rPr lang="da-DK"/>
              <a:t>(It never </a:t>
            </a:r>
            <a:r>
              <a:rPr lang="da-DK" err="1"/>
              <a:t>worked</a:t>
            </a:r>
            <a:r>
              <a:rPr lang="da-DK"/>
              <a:t> </a:t>
            </a:r>
            <a:r>
              <a:rPr lang="da-DK" err="1"/>
              <a:t>that</a:t>
            </a:r>
            <a:r>
              <a:rPr lang="da-DK"/>
              <a:t> </a:t>
            </a:r>
            <a:r>
              <a:rPr lang="da-DK" err="1"/>
              <a:t>well</a:t>
            </a:r>
            <a:r>
              <a:rPr lang="da-DK"/>
              <a:t>)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B921EEB8-4977-0E2B-36F3-EB3C334791F2}"/>
              </a:ext>
            </a:extLst>
          </p:cNvPr>
          <p:cNvSpPr txBox="1"/>
          <p:nvPr/>
        </p:nvSpPr>
        <p:spPr>
          <a:xfrm>
            <a:off x="3202853" y="5383995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>
                <a:solidFill>
                  <a:schemeClr val="bg1"/>
                </a:solidFill>
              </a:rPr>
              <a:t>No </a:t>
            </a:r>
            <a:r>
              <a:rPr lang="da-DK" err="1">
                <a:solidFill>
                  <a:schemeClr val="bg1"/>
                </a:solidFill>
              </a:rPr>
              <a:t>decoupling</a:t>
            </a:r>
            <a:r>
              <a:rPr lang="da-DK">
                <a:solidFill>
                  <a:schemeClr val="bg1"/>
                </a:solidFill>
              </a:rPr>
              <a:t>!?</a:t>
            </a:r>
          </a:p>
        </p:txBody>
      </p:sp>
      <p:pic>
        <p:nvPicPr>
          <p:cNvPr id="15" name="Billede 14">
            <a:extLst>
              <a:ext uri="{FF2B5EF4-FFF2-40B4-BE49-F238E27FC236}">
                <a16:creationId xmlns:a16="http://schemas.microsoft.com/office/drawing/2014/main" id="{65CF51A2-4BE5-D698-99B7-DA94877DA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874" y="4864281"/>
            <a:ext cx="3295819" cy="17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4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0A0EFC-2E63-E4C0-3310-9AA3A253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7395"/>
            <a:ext cx="10515600" cy="2852737"/>
          </a:xfrm>
        </p:spPr>
        <p:txBody>
          <a:bodyPr/>
          <a:lstStyle/>
          <a:p>
            <a:r>
              <a:rPr lang="en-US"/>
              <a:t>BREAK TIME</a:t>
            </a:r>
            <a:endParaRPr lang="da-DK"/>
          </a:p>
        </p:txBody>
      </p:sp>
      <p:pic>
        <p:nvPicPr>
          <p:cNvPr id="4" name="Pladsholder til indhold 4" descr="Et billede, der indeholder tekst, toiletartikler, lotion, person&#10;&#10;Indhold genereret af kunstig intelligens kan være forkert.">
            <a:extLst>
              <a:ext uri="{FF2B5EF4-FFF2-40B4-BE49-F238E27FC236}">
                <a16:creationId xmlns:a16="http://schemas.microsoft.com/office/drawing/2014/main" id="{91E01781-4CDC-23E2-EBDE-4711B4361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r="7566"/>
          <a:stretch/>
        </p:blipFill>
        <p:spPr>
          <a:xfrm>
            <a:off x="2514389" y="35786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29389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BC6F57-97E1-E619-8D67-EE063A06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Power and Ground </a:t>
            </a:r>
            <a:r>
              <a:rPr lang="da-DK" err="1"/>
              <a:t>stackup</a:t>
            </a:r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BECF361-68E9-831B-FE50-A0E92F274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Life is short, </a:t>
            </a:r>
            <a:r>
              <a:rPr lang="da-DK" err="1"/>
              <a:t>use</a:t>
            </a:r>
            <a:r>
              <a:rPr lang="da-DK"/>
              <a:t> 4 </a:t>
            </a:r>
            <a:r>
              <a:rPr lang="da-DK" err="1"/>
              <a:t>layer</a:t>
            </a:r>
            <a:r>
              <a:rPr lang="da-DK"/>
              <a:t> for ”real” pcb’s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16724F5-6BCA-DE9C-1DE0-F5C83979F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65" y="2605255"/>
            <a:ext cx="7723678" cy="335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00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8ACC1-67E2-7363-6C1E-593FF140D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ladsholder til indhold 4" descr="Et billede, der indeholder tekst, skærmbillede, diagram, Parallel&#10;&#10;Indhold genereret af kunstig intelligens kan være forkert.">
            <a:extLst>
              <a:ext uri="{FF2B5EF4-FFF2-40B4-BE49-F238E27FC236}">
                <a16:creationId xmlns:a16="http://schemas.microsoft.com/office/drawing/2014/main" id="{A5D47081-CE09-83EF-B7CD-927B9BCB7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034" y="453512"/>
            <a:ext cx="6897932" cy="5950976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641930FB-8C10-DD2E-2108-6C2E45679DDE}"/>
              </a:ext>
            </a:extLst>
          </p:cNvPr>
          <p:cNvSpPr txBox="1"/>
          <p:nvPr/>
        </p:nvSpPr>
        <p:spPr>
          <a:xfrm>
            <a:off x="130628" y="6492875"/>
            <a:ext cx="623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Source: </a:t>
            </a:r>
            <a:r>
              <a:rPr lang="da-DK">
                <a:hlinkClick r:id="rId3"/>
              </a:rPr>
              <a:t>https://resources.altium.com/p/4-layer-pcb-stackup</a:t>
            </a:r>
            <a:r>
              <a:rPr lang="da-DK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8623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10926B-548E-0EBA-558E-38AC3398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Organizing</a:t>
            </a:r>
            <a:r>
              <a:rPr lang="da-DK"/>
              <a:t> </a:t>
            </a:r>
            <a:r>
              <a:rPr lang="da-DK" err="1"/>
              <a:t>larger</a:t>
            </a:r>
            <a:r>
              <a:rPr lang="da-DK"/>
              <a:t> </a:t>
            </a:r>
            <a:r>
              <a:rPr lang="da-DK" err="1"/>
              <a:t>projects</a:t>
            </a:r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BEB9C54-793B-B831-3188-27012B14B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Building on </a:t>
            </a:r>
            <a:r>
              <a:rPr lang="da-DK" err="1"/>
              <a:t>Ben’s</a:t>
            </a:r>
            <a:r>
              <a:rPr lang="da-DK"/>
              <a:t> </a:t>
            </a:r>
            <a:r>
              <a:rPr lang="da-DK" err="1"/>
              <a:t>lovely</a:t>
            </a:r>
            <a:r>
              <a:rPr lang="da-DK"/>
              <a:t> PCB </a:t>
            </a:r>
            <a:r>
              <a:rPr lang="da-DK" err="1"/>
              <a:t>course</a:t>
            </a:r>
            <a:endParaRPr lang="da-DK"/>
          </a:p>
          <a:p>
            <a:pPr lvl="1"/>
            <a:r>
              <a:rPr lang="da-DK" err="1"/>
              <a:t>Hierchal</a:t>
            </a:r>
            <a:r>
              <a:rPr lang="da-DK"/>
              <a:t> </a:t>
            </a:r>
            <a:r>
              <a:rPr lang="da-DK" err="1"/>
              <a:t>sheets</a:t>
            </a:r>
            <a:endParaRPr lang="da-DK"/>
          </a:p>
          <a:p>
            <a:r>
              <a:rPr lang="da-DK"/>
              <a:t>Pin management</a:t>
            </a:r>
          </a:p>
          <a:p>
            <a:r>
              <a:rPr lang="da-DK" err="1"/>
              <a:t>Vector</a:t>
            </a:r>
            <a:r>
              <a:rPr lang="da-DK"/>
              <a:t>/Group Busses </a:t>
            </a:r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0421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A3E17-AF65-88A4-EEF1-E9F1422D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Hierarchical</a:t>
            </a:r>
            <a:r>
              <a:rPr lang="da-DK"/>
              <a:t> design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B9B75625-D287-2ADA-6646-E61782B4E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164"/>
            <a:ext cx="6297891" cy="757319"/>
          </a:xfrm>
        </p:spPr>
        <p:txBody>
          <a:bodyPr/>
          <a:lstStyle/>
          <a:p>
            <a:r>
              <a:rPr lang="da-DK"/>
              <a:t>Splitting the board </a:t>
            </a:r>
            <a:r>
              <a:rPr lang="da-DK" err="1"/>
              <a:t>into</a:t>
            </a:r>
            <a:r>
              <a:rPr lang="da-DK"/>
              <a:t> </a:t>
            </a:r>
            <a:r>
              <a:rPr lang="da-DK" err="1"/>
              <a:t>functionalities</a:t>
            </a:r>
            <a:endParaRPr lang="da-DK"/>
          </a:p>
        </p:txBody>
      </p:sp>
      <p:grpSp>
        <p:nvGrpSpPr>
          <p:cNvPr id="12" name="Gruppe 11">
            <a:extLst>
              <a:ext uri="{FF2B5EF4-FFF2-40B4-BE49-F238E27FC236}">
                <a16:creationId xmlns:a16="http://schemas.microsoft.com/office/drawing/2014/main" id="{E5E669FB-424C-957B-7006-04F3BD1B8FCE}"/>
              </a:ext>
            </a:extLst>
          </p:cNvPr>
          <p:cNvGrpSpPr/>
          <p:nvPr/>
        </p:nvGrpSpPr>
        <p:grpSpPr>
          <a:xfrm>
            <a:off x="902208" y="2338279"/>
            <a:ext cx="6822999" cy="3529617"/>
            <a:chOff x="5014808" y="3129373"/>
            <a:chExt cx="6822999" cy="3529617"/>
          </a:xfrm>
        </p:grpSpPr>
        <p:pic>
          <p:nvPicPr>
            <p:cNvPr id="9" name="Billede 8" descr="Et billede, der indeholder tekst, diagram, skærmbillede, Font/skrifttype&#10;&#10;Indhold genereret af kunstig intelligens kan være forkert.">
              <a:extLst>
                <a:ext uri="{FF2B5EF4-FFF2-40B4-BE49-F238E27FC236}">
                  <a16:creationId xmlns:a16="http://schemas.microsoft.com/office/drawing/2014/main" id="{29092B7C-28BF-42AF-3EC2-B4D8D549D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808" y="3129373"/>
              <a:ext cx="6822999" cy="3529617"/>
            </a:xfrm>
            <a:prstGeom prst="rect">
              <a:avLst/>
            </a:prstGeom>
          </p:spPr>
        </p:pic>
        <p:sp>
          <p:nvSpPr>
            <p:cNvPr id="11" name="Rektangel 10">
              <a:extLst>
                <a:ext uri="{FF2B5EF4-FFF2-40B4-BE49-F238E27FC236}">
                  <a16:creationId xmlns:a16="http://schemas.microsoft.com/office/drawing/2014/main" id="{9592D471-1FF5-D058-63D0-6C889EBE5A58}"/>
                </a:ext>
              </a:extLst>
            </p:cNvPr>
            <p:cNvSpPr/>
            <p:nvPr/>
          </p:nvSpPr>
          <p:spPr>
            <a:xfrm>
              <a:off x="7884319" y="5310163"/>
              <a:ext cx="1181100" cy="1785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Tekstfelt 9">
              <a:extLst>
                <a:ext uri="{FF2B5EF4-FFF2-40B4-BE49-F238E27FC236}">
                  <a16:creationId xmlns:a16="http://schemas.microsoft.com/office/drawing/2014/main" id="{00BC7D1B-04BD-5A79-2C45-C9EC38FD67CF}"/>
                </a:ext>
              </a:extLst>
            </p:cNvPr>
            <p:cNvSpPr txBox="1"/>
            <p:nvPr/>
          </p:nvSpPr>
          <p:spPr>
            <a:xfrm>
              <a:off x="7884319" y="5291187"/>
              <a:ext cx="12173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050"/>
                <a:t>STM32H7B0VBT</a:t>
              </a:r>
            </a:p>
          </p:txBody>
        </p:sp>
      </p:grpSp>
      <p:pic>
        <p:nvPicPr>
          <p:cNvPr id="14" name="Billede 13">
            <a:extLst>
              <a:ext uri="{FF2B5EF4-FFF2-40B4-BE49-F238E27FC236}">
                <a16:creationId xmlns:a16="http://schemas.microsoft.com/office/drawing/2014/main" id="{9C6472F6-FB79-0CC8-13C9-E7A14D34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607" y="2852807"/>
            <a:ext cx="3179589" cy="250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03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D52DC-268C-FAC8-E85F-0B47DEC33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Hierarchical</a:t>
            </a:r>
            <a:r>
              <a:rPr lang="da-DK"/>
              <a:t> design – interfaces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31F81A9-F99B-6957-8FD0-765FA0191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830" y="1204641"/>
            <a:ext cx="10515600" cy="688975"/>
          </a:xfrm>
        </p:spPr>
        <p:txBody>
          <a:bodyPr/>
          <a:lstStyle/>
          <a:p>
            <a:r>
              <a:rPr lang="da-DK"/>
              <a:t>The pin </a:t>
            </a:r>
            <a:r>
              <a:rPr lang="da-DK" err="1"/>
              <a:t>connectors</a:t>
            </a:r>
            <a:endParaRPr lang="da-DK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C0D579D0-560E-4756-C27F-383C6FB86F0D}"/>
              </a:ext>
            </a:extLst>
          </p:cNvPr>
          <p:cNvSpPr txBox="1"/>
          <p:nvPr/>
        </p:nvSpPr>
        <p:spPr>
          <a:xfrm>
            <a:off x="246888" y="6406819"/>
            <a:ext cx="7139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/>
              <a:t>Source: </a:t>
            </a:r>
            <a:r>
              <a:rPr lang="da-DK">
                <a:hlinkClick r:id="rId2"/>
              </a:rPr>
              <a:t>https://docs.kicad.org/master/en/eeschema/eeschema.html</a:t>
            </a:r>
            <a:r>
              <a:rPr lang="da-DK"/>
              <a:t> 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8A272BD-A4E1-831A-7D56-8C269839F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50" y="6406819"/>
            <a:ext cx="460436" cy="460436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FB1CD883-AAF9-2CB5-FDD5-5837E1E0F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836" y="1822298"/>
            <a:ext cx="833628" cy="833628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4F8697B0-F9F2-12A1-D0A6-272C8EA33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136" y="1822300"/>
            <a:ext cx="833628" cy="833628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4A9CF3C6-04FB-F276-1583-0B3C0A4E6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536" y="1759587"/>
            <a:ext cx="833628" cy="833628"/>
          </a:xfrm>
          <a:prstGeom prst="rect">
            <a:avLst/>
          </a:prstGeom>
        </p:spPr>
      </p:pic>
      <p:sp>
        <p:nvSpPr>
          <p:cNvPr id="14" name="Pladsholder til indhold 2">
            <a:extLst>
              <a:ext uri="{FF2B5EF4-FFF2-40B4-BE49-F238E27FC236}">
                <a16:creationId xmlns:a16="http://schemas.microsoft.com/office/drawing/2014/main" id="{982393F2-9398-7EB0-FDC6-DDE79D0A9F9E}"/>
              </a:ext>
            </a:extLst>
          </p:cNvPr>
          <p:cNvSpPr txBox="1">
            <a:spLocks/>
          </p:cNvSpPr>
          <p:nvPr/>
        </p:nvSpPr>
        <p:spPr>
          <a:xfrm>
            <a:off x="630936" y="2461952"/>
            <a:ext cx="2895600" cy="726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sz="3600">
                <a:solidFill>
                  <a:srgbClr val="545454"/>
                </a:solidFill>
              </a:rPr>
              <a:t>Local labels</a:t>
            </a:r>
          </a:p>
        </p:txBody>
      </p:sp>
      <p:sp>
        <p:nvSpPr>
          <p:cNvPr id="15" name="Pladsholder til indhold 2">
            <a:extLst>
              <a:ext uri="{FF2B5EF4-FFF2-40B4-BE49-F238E27FC236}">
                <a16:creationId xmlns:a16="http://schemas.microsoft.com/office/drawing/2014/main" id="{93185970-DA5D-DDDB-8243-2360699F69C1}"/>
              </a:ext>
            </a:extLst>
          </p:cNvPr>
          <p:cNvSpPr txBox="1">
            <a:spLocks/>
          </p:cNvSpPr>
          <p:nvPr/>
        </p:nvSpPr>
        <p:spPr>
          <a:xfrm>
            <a:off x="4514850" y="2484630"/>
            <a:ext cx="2895600" cy="673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sz="3600">
                <a:solidFill>
                  <a:srgbClr val="545454"/>
                </a:solidFill>
              </a:rPr>
              <a:t>Global labels</a:t>
            </a:r>
          </a:p>
        </p:txBody>
      </p:sp>
      <p:sp>
        <p:nvSpPr>
          <p:cNvPr id="16" name="Pladsholder til indhold 2">
            <a:extLst>
              <a:ext uri="{FF2B5EF4-FFF2-40B4-BE49-F238E27FC236}">
                <a16:creationId xmlns:a16="http://schemas.microsoft.com/office/drawing/2014/main" id="{96F75581-5E3F-6FB7-AD29-B2572396C55C}"/>
              </a:ext>
            </a:extLst>
          </p:cNvPr>
          <p:cNvSpPr txBox="1">
            <a:spLocks/>
          </p:cNvSpPr>
          <p:nvPr/>
        </p:nvSpPr>
        <p:spPr>
          <a:xfrm>
            <a:off x="8304657" y="2484630"/>
            <a:ext cx="3469386" cy="726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sz="3600" err="1">
                <a:solidFill>
                  <a:srgbClr val="545454"/>
                </a:solidFill>
              </a:rPr>
              <a:t>Hierachal</a:t>
            </a:r>
            <a:r>
              <a:rPr lang="da-DK" sz="3600">
                <a:solidFill>
                  <a:srgbClr val="545454"/>
                </a:solidFill>
              </a:rPr>
              <a:t> label</a:t>
            </a:r>
          </a:p>
        </p:txBody>
      </p:sp>
      <p:sp>
        <p:nvSpPr>
          <p:cNvPr id="19" name="Pladsholder til indhold 2">
            <a:extLst>
              <a:ext uri="{FF2B5EF4-FFF2-40B4-BE49-F238E27FC236}">
                <a16:creationId xmlns:a16="http://schemas.microsoft.com/office/drawing/2014/main" id="{64D8FA01-A500-06F3-94CA-3312F222443B}"/>
              </a:ext>
            </a:extLst>
          </p:cNvPr>
          <p:cNvSpPr txBox="1">
            <a:spLocks/>
          </p:cNvSpPr>
          <p:nvPr/>
        </p:nvSpPr>
        <p:spPr>
          <a:xfrm>
            <a:off x="7810500" y="6275209"/>
            <a:ext cx="3469386" cy="726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sz="1400">
                <a:solidFill>
                  <a:srgbClr val="545454"/>
                </a:solidFill>
              </a:rPr>
              <a:t>This </a:t>
            </a:r>
            <a:r>
              <a:rPr lang="da-DK" sz="1400" err="1">
                <a:solidFill>
                  <a:srgbClr val="545454"/>
                </a:solidFill>
              </a:rPr>
              <a:t>one</a:t>
            </a:r>
            <a:r>
              <a:rPr lang="da-DK" sz="1400">
                <a:solidFill>
                  <a:srgbClr val="545454"/>
                </a:solidFill>
              </a:rPr>
              <a:t> is </a:t>
            </a:r>
            <a:r>
              <a:rPr lang="da-DK" sz="1400" err="1">
                <a:solidFill>
                  <a:srgbClr val="545454"/>
                </a:solidFill>
              </a:rPr>
              <a:t>different</a:t>
            </a:r>
            <a:r>
              <a:rPr lang="da-DK" sz="1400">
                <a:solidFill>
                  <a:srgbClr val="545454"/>
                </a:solidFill>
              </a:rPr>
              <a:t> </a:t>
            </a:r>
            <a:r>
              <a:rPr lang="da-DK" sz="1400" err="1">
                <a:solidFill>
                  <a:srgbClr val="545454"/>
                </a:solidFill>
              </a:rPr>
              <a:t>well</a:t>
            </a:r>
            <a:r>
              <a:rPr lang="da-DK" sz="1400">
                <a:solidFill>
                  <a:srgbClr val="545454"/>
                </a:solidFill>
              </a:rPr>
              <a:t> </a:t>
            </a:r>
            <a:r>
              <a:rPr lang="da-DK" sz="1400" err="1">
                <a:solidFill>
                  <a:srgbClr val="545454"/>
                </a:solidFill>
              </a:rPr>
              <a:t>come</a:t>
            </a:r>
            <a:r>
              <a:rPr lang="da-DK" sz="1400">
                <a:solidFill>
                  <a:srgbClr val="545454"/>
                </a:solidFill>
              </a:rPr>
              <a:t> to </a:t>
            </a:r>
            <a:r>
              <a:rPr lang="da-DK" sz="1400" err="1">
                <a:solidFill>
                  <a:srgbClr val="545454"/>
                </a:solidFill>
              </a:rPr>
              <a:t>him</a:t>
            </a:r>
            <a:r>
              <a:rPr lang="da-DK" sz="1400">
                <a:solidFill>
                  <a:srgbClr val="545454"/>
                </a:solidFill>
              </a:rPr>
              <a:t> </a:t>
            </a:r>
            <a:r>
              <a:rPr lang="da-DK" sz="1400" err="1">
                <a:solidFill>
                  <a:srgbClr val="545454"/>
                </a:solidFill>
              </a:rPr>
              <a:t>later</a:t>
            </a:r>
            <a:endParaRPr lang="da-DK" sz="1400">
              <a:solidFill>
                <a:srgbClr val="545454"/>
              </a:solidFill>
            </a:endParaRPr>
          </a:p>
        </p:txBody>
      </p:sp>
      <p:sp>
        <p:nvSpPr>
          <p:cNvPr id="20" name="Pladsholder til indhold 2">
            <a:extLst>
              <a:ext uri="{FF2B5EF4-FFF2-40B4-BE49-F238E27FC236}">
                <a16:creationId xmlns:a16="http://schemas.microsoft.com/office/drawing/2014/main" id="{7A080AF1-AE2A-6257-96F3-CD6E51BBB0B8}"/>
              </a:ext>
            </a:extLst>
          </p:cNvPr>
          <p:cNvSpPr txBox="1">
            <a:spLocks/>
          </p:cNvSpPr>
          <p:nvPr/>
        </p:nvSpPr>
        <p:spPr>
          <a:xfrm>
            <a:off x="626555" y="3090966"/>
            <a:ext cx="2895600" cy="726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sz="1800" err="1">
                <a:solidFill>
                  <a:srgbClr val="545454"/>
                </a:solidFill>
              </a:rPr>
              <a:t>Use</a:t>
            </a:r>
            <a:r>
              <a:rPr lang="da-DK" sz="1800">
                <a:solidFill>
                  <a:srgbClr val="545454"/>
                </a:solidFill>
              </a:rPr>
              <a:t> for </a:t>
            </a:r>
            <a:r>
              <a:rPr lang="da-DK" sz="1800" err="1">
                <a:solidFill>
                  <a:srgbClr val="545454"/>
                </a:solidFill>
              </a:rPr>
              <a:t>local</a:t>
            </a:r>
            <a:r>
              <a:rPr lang="da-DK" sz="1800">
                <a:solidFill>
                  <a:srgbClr val="545454"/>
                </a:solidFill>
              </a:rPr>
              <a:t> </a:t>
            </a:r>
            <a:r>
              <a:rPr lang="da-DK" sz="1800" err="1">
                <a:solidFill>
                  <a:srgbClr val="545454"/>
                </a:solidFill>
              </a:rPr>
              <a:t>connections</a:t>
            </a:r>
            <a:r>
              <a:rPr lang="da-DK" sz="1800">
                <a:solidFill>
                  <a:srgbClr val="545454"/>
                </a:solidFill>
              </a:rPr>
              <a:t> </a:t>
            </a:r>
            <a:r>
              <a:rPr lang="da-DK" sz="1800" err="1">
                <a:solidFill>
                  <a:srgbClr val="545454"/>
                </a:solidFill>
              </a:rPr>
              <a:t>local</a:t>
            </a:r>
            <a:r>
              <a:rPr lang="da-DK" sz="1800">
                <a:solidFill>
                  <a:srgbClr val="545454"/>
                </a:solidFill>
              </a:rPr>
              <a:t> </a:t>
            </a:r>
            <a:r>
              <a:rPr lang="da-DK" sz="1800" err="1">
                <a:solidFill>
                  <a:srgbClr val="545454"/>
                </a:solidFill>
              </a:rPr>
              <a:t>sheet</a:t>
            </a:r>
            <a:r>
              <a:rPr lang="da-DK" sz="1800">
                <a:solidFill>
                  <a:srgbClr val="545454"/>
                </a:solidFill>
              </a:rPr>
              <a:t> </a:t>
            </a:r>
            <a:r>
              <a:rPr lang="da-DK" sz="1800" err="1">
                <a:solidFill>
                  <a:srgbClr val="545454"/>
                </a:solidFill>
              </a:rPr>
              <a:t>only</a:t>
            </a:r>
            <a:endParaRPr lang="da-DK" sz="1800">
              <a:solidFill>
                <a:srgbClr val="545454"/>
              </a:solidFill>
            </a:endParaRPr>
          </a:p>
        </p:txBody>
      </p:sp>
      <p:sp>
        <p:nvSpPr>
          <p:cNvPr id="21" name="Pladsholder til indhold 2">
            <a:extLst>
              <a:ext uri="{FF2B5EF4-FFF2-40B4-BE49-F238E27FC236}">
                <a16:creationId xmlns:a16="http://schemas.microsoft.com/office/drawing/2014/main" id="{A4EDC6FE-4862-9A46-1203-E5295676FCE2}"/>
              </a:ext>
            </a:extLst>
          </p:cNvPr>
          <p:cNvSpPr txBox="1">
            <a:spLocks/>
          </p:cNvSpPr>
          <p:nvPr/>
        </p:nvSpPr>
        <p:spPr>
          <a:xfrm>
            <a:off x="4463415" y="3035099"/>
            <a:ext cx="2895600" cy="726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sz="1800">
                <a:solidFill>
                  <a:srgbClr val="545454"/>
                </a:solidFill>
              </a:rPr>
              <a:t>Global variable </a:t>
            </a:r>
            <a:r>
              <a:rPr lang="da-DK" sz="1800" err="1">
                <a:solidFill>
                  <a:srgbClr val="545454"/>
                </a:solidFill>
              </a:rPr>
              <a:t>across</a:t>
            </a:r>
            <a:r>
              <a:rPr lang="da-DK" sz="1800">
                <a:solidFill>
                  <a:srgbClr val="545454"/>
                </a:solidFill>
              </a:rPr>
              <a:t> all </a:t>
            </a:r>
            <a:r>
              <a:rPr lang="da-DK" sz="1800" err="1">
                <a:solidFill>
                  <a:srgbClr val="545454"/>
                </a:solidFill>
              </a:rPr>
              <a:t>sheets</a:t>
            </a:r>
            <a:r>
              <a:rPr lang="da-DK" sz="1800">
                <a:solidFill>
                  <a:srgbClr val="545454"/>
                </a:solidFill>
              </a:rPr>
              <a:t> – </a:t>
            </a:r>
            <a:r>
              <a:rPr lang="da-DK" sz="1800" err="1">
                <a:solidFill>
                  <a:srgbClr val="545454"/>
                </a:solidFill>
              </a:rPr>
              <a:t>Shares</a:t>
            </a:r>
            <a:r>
              <a:rPr lang="da-DK" sz="1800">
                <a:solidFill>
                  <a:srgbClr val="545454"/>
                </a:solidFill>
              </a:rPr>
              <a:t> properties with ”power” labels</a:t>
            </a:r>
          </a:p>
        </p:txBody>
      </p:sp>
      <p:sp>
        <p:nvSpPr>
          <p:cNvPr id="22" name="Pladsholder til indhold 2">
            <a:extLst>
              <a:ext uri="{FF2B5EF4-FFF2-40B4-BE49-F238E27FC236}">
                <a16:creationId xmlns:a16="http://schemas.microsoft.com/office/drawing/2014/main" id="{3626C062-2EEC-1F81-8E54-B3E3C97CD8EC}"/>
              </a:ext>
            </a:extLst>
          </p:cNvPr>
          <p:cNvSpPr txBox="1">
            <a:spLocks/>
          </p:cNvSpPr>
          <p:nvPr/>
        </p:nvSpPr>
        <p:spPr>
          <a:xfrm>
            <a:off x="8591550" y="3117249"/>
            <a:ext cx="2895600" cy="7269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a-DK" sz="1800">
                <a:solidFill>
                  <a:srgbClr val="545454"/>
                </a:solidFill>
              </a:rPr>
              <a:t>Makes a pin visible on the </a:t>
            </a:r>
            <a:r>
              <a:rPr lang="da-DK" sz="1800" err="1">
                <a:solidFill>
                  <a:srgbClr val="545454"/>
                </a:solidFill>
              </a:rPr>
              <a:t>hierachy</a:t>
            </a:r>
            <a:r>
              <a:rPr lang="da-DK" sz="1800">
                <a:solidFill>
                  <a:srgbClr val="545454"/>
                </a:solidFill>
              </a:rPr>
              <a:t> </a:t>
            </a:r>
            <a:r>
              <a:rPr lang="da-DK" sz="1800" err="1">
                <a:solidFill>
                  <a:srgbClr val="545454"/>
                </a:solidFill>
              </a:rPr>
              <a:t>block</a:t>
            </a:r>
            <a:endParaRPr lang="da-DK" sz="1800">
              <a:solidFill>
                <a:srgbClr val="545454"/>
              </a:solidFill>
            </a:endParaRPr>
          </a:p>
        </p:txBody>
      </p:sp>
      <p:pic>
        <p:nvPicPr>
          <p:cNvPr id="26" name="Billede 25">
            <a:extLst>
              <a:ext uri="{FF2B5EF4-FFF2-40B4-BE49-F238E27FC236}">
                <a16:creationId xmlns:a16="http://schemas.microsoft.com/office/drawing/2014/main" id="{76EE31B6-9E78-161F-039D-5119180DBB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655" y="4898833"/>
            <a:ext cx="1863400" cy="1632500"/>
          </a:xfrm>
          <a:prstGeom prst="rect">
            <a:avLst/>
          </a:prstGeom>
        </p:spPr>
      </p:pic>
      <p:pic>
        <p:nvPicPr>
          <p:cNvPr id="28" name="Billede 27">
            <a:extLst>
              <a:ext uri="{FF2B5EF4-FFF2-40B4-BE49-F238E27FC236}">
                <a16:creationId xmlns:a16="http://schemas.microsoft.com/office/drawing/2014/main" id="{F268A824-46E8-93AC-F2B3-9D609317E8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992" y="3879056"/>
            <a:ext cx="1789387" cy="1194221"/>
          </a:xfrm>
          <a:prstGeom prst="rect">
            <a:avLst/>
          </a:prstGeom>
        </p:spPr>
      </p:pic>
      <p:pic>
        <p:nvPicPr>
          <p:cNvPr id="32" name="Billede 31">
            <a:extLst>
              <a:ext uri="{FF2B5EF4-FFF2-40B4-BE49-F238E27FC236}">
                <a16:creationId xmlns:a16="http://schemas.microsoft.com/office/drawing/2014/main" id="{2BCC2B24-71B5-A742-8DFA-89478ADB4F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9598" y="4880060"/>
            <a:ext cx="1863400" cy="1659264"/>
          </a:xfrm>
          <a:prstGeom prst="rect">
            <a:avLst/>
          </a:prstGeom>
        </p:spPr>
      </p:pic>
      <p:pic>
        <p:nvPicPr>
          <p:cNvPr id="34" name="Billede 33">
            <a:extLst>
              <a:ext uri="{FF2B5EF4-FFF2-40B4-BE49-F238E27FC236}">
                <a16:creationId xmlns:a16="http://schemas.microsoft.com/office/drawing/2014/main" id="{DB310FE9-4BCE-8294-15A3-C10FBD0811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9598" y="3794041"/>
            <a:ext cx="2314051" cy="1287105"/>
          </a:xfrm>
          <a:prstGeom prst="rect">
            <a:avLst/>
          </a:prstGeom>
        </p:spPr>
      </p:pic>
      <p:pic>
        <p:nvPicPr>
          <p:cNvPr id="36" name="Billede 35">
            <a:extLst>
              <a:ext uri="{FF2B5EF4-FFF2-40B4-BE49-F238E27FC236}">
                <a16:creationId xmlns:a16="http://schemas.microsoft.com/office/drawing/2014/main" id="{D02C0476-49BB-D379-00BA-1B916F841B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2234" y="3830326"/>
            <a:ext cx="2080084" cy="1068507"/>
          </a:xfrm>
          <a:prstGeom prst="rect">
            <a:avLst/>
          </a:prstGeom>
        </p:spPr>
      </p:pic>
      <p:pic>
        <p:nvPicPr>
          <p:cNvPr id="38" name="Billede 37">
            <a:extLst>
              <a:ext uri="{FF2B5EF4-FFF2-40B4-BE49-F238E27FC236}">
                <a16:creationId xmlns:a16="http://schemas.microsoft.com/office/drawing/2014/main" id="{573B741D-085A-4AAB-6834-52C9EE8A1D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0112" y="4981484"/>
            <a:ext cx="2002206" cy="1394870"/>
          </a:xfrm>
          <a:prstGeom prst="rect">
            <a:avLst/>
          </a:prstGeom>
        </p:spPr>
      </p:pic>
      <p:pic>
        <p:nvPicPr>
          <p:cNvPr id="40" name="Billede 39">
            <a:extLst>
              <a:ext uri="{FF2B5EF4-FFF2-40B4-BE49-F238E27FC236}">
                <a16:creationId xmlns:a16="http://schemas.microsoft.com/office/drawing/2014/main" id="{CE925A87-F0C3-935B-9AAA-3AD2C3BC98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7965" y="4200811"/>
            <a:ext cx="2845831" cy="165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9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41F28-3C30-7AFE-1598-D61E8DE26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The important questions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47FA449-FF31-61C3-AF31-8108496E7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Where is it?</a:t>
            </a:r>
            <a:endParaRPr lang="en-US"/>
          </a:p>
          <a:p>
            <a:r>
              <a:rPr lang="en-US" sz="2000"/>
              <a:t>What is it?</a:t>
            </a:r>
          </a:p>
          <a:p>
            <a:r>
              <a:rPr lang="en-US" sz="2000"/>
              <a:t>Why should we use it?</a:t>
            </a:r>
          </a:p>
        </p:txBody>
      </p:sp>
      <p:pic>
        <p:nvPicPr>
          <p:cNvPr id="6" name="Content Placeholder 5" descr="What does the 'Why is Gamora' joke mean? - Quora">
            <a:extLst>
              <a:ext uri="{FF2B5EF4-FFF2-40B4-BE49-F238E27FC236}">
                <a16:creationId xmlns:a16="http://schemas.microsoft.com/office/drawing/2014/main" id="{11CD1144-3085-2EA8-3B31-26C8F217E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6" r="-1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logo with bg">
            <a:extLst>
              <a:ext uri="{FF2B5EF4-FFF2-40B4-BE49-F238E27FC236}">
                <a16:creationId xmlns:a16="http://schemas.microsoft.com/office/drawing/2014/main" id="{FCE68019-AE46-A7C0-C957-CFBC234DBF00}"/>
              </a:ext>
            </a:extLst>
          </p:cNvPr>
          <p:cNvGrpSpPr/>
          <p:nvPr/>
        </p:nvGrpSpPr>
        <p:grpSpPr>
          <a:xfrm>
            <a:off x="11053274" y="1865653"/>
            <a:ext cx="1028086" cy="421851"/>
            <a:chOff x="831272" y="4691476"/>
            <a:chExt cx="2744998" cy="112597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E3C3DF-F2DC-A722-1C34-2FAB91D4F0DA}"/>
                </a:ext>
              </a:extLst>
            </p:cNvPr>
            <p:cNvSpPr/>
            <p:nvPr/>
          </p:nvSpPr>
          <p:spPr>
            <a:xfrm>
              <a:off x="831272" y="4701886"/>
              <a:ext cx="2743199" cy="11155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logo" descr="File:KiCad-Logo.svg - Wikipedia">
              <a:extLst>
                <a:ext uri="{FF2B5EF4-FFF2-40B4-BE49-F238E27FC236}">
                  <a16:creationId xmlns:a16="http://schemas.microsoft.com/office/drawing/2014/main" id="{43385009-CB70-C382-0257-ACDAFD6A4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071" y="4691476"/>
              <a:ext cx="2743199" cy="1120854"/>
            </a:xfrm>
            <a:prstGeom prst="rect">
              <a:avLst/>
            </a:prstGeom>
          </p:spPr>
        </p:pic>
      </p:grpSp>
      <p:grpSp>
        <p:nvGrpSpPr>
          <p:cNvPr id="17" name="logo with bg">
            <a:extLst>
              <a:ext uri="{FF2B5EF4-FFF2-40B4-BE49-F238E27FC236}">
                <a16:creationId xmlns:a16="http://schemas.microsoft.com/office/drawing/2014/main" id="{31559075-D976-05C1-8D41-5A000E4CC2F0}"/>
              </a:ext>
            </a:extLst>
          </p:cNvPr>
          <p:cNvGrpSpPr/>
          <p:nvPr/>
        </p:nvGrpSpPr>
        <p:grpSpPr>
          <a:xfrm>
            <a:off x="10696388" y="4142007"/>
            <a:ext cx="1028086" cy="421851"/>
            <a:chOff x="831272" y="4691476"/>
            <a:chExt cx="2744998" cy="11259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F8DE147-DF86-5572-2014-AF5343090833}"/>
                </a:ext>
              </a:extLst>
            </p:cNvPr>
            <p:cNvSpPr/>
            <p:nvPr/>
          </p:nvSpPr>
          <p:spPr>
            <a:xfrm>
              <a:off x="831272" y="4701886"/>
              <a:ext cx="2743199" cy="11155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logo" descr="File:KiCad-Logo.svg - Wikipedia">
              <a:extLst>
                <a:ext uri="{FF2B5EF4-FFF2-40B4-BE49-F238E27FC236}">
                  <a16:creationId xmlns:a16="http://schemas.microsoft.com/office/drawing/2014/main" id="{1B562D77-B4F5-F5F3-2D88-63E018E88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071" y="4691476"/>
              <a:ext cx="2743199" cy="1120854"/>
            </a:xfrm>
            <a:prstGeom prst="rect">
              <a:avLst/>
            </a:prstGeom>
          </p:spPr>
        </p:pic>
      </p:grpSp>
      <p:grpSp>
        <p:nvGrpSpPr>
          <p:cNvPr id="20" name="logo with bg">
            <a:extLst>
              <a:ext uri="{FF2B5EF4-FFF2-40B4-BE49-F238E27FC236}">
                <a16:creationId xmlns:a16="http://schemas.microsoft.com/office/drawing/2014/main" id="{E5C5F5F7-45A2-41AB-EF49-DA549E6CBDC3}"/>
              </a:ext>
            </a:extLst>
          </p:cNvPr>
          <p:cNvGrpSpPr/>
          <p:nvPr/>
        </p:nvGrpSpPr>
        <p:grpSpPr>
          <a:xfrm>
            <a:off x="10387729" y="6418361"/>
            <a:ext cx="1028086" cy="421851"/>
            <a:chOff x="831272" y="4691476"/>
            <a:chExt cx="2744998" cy="11259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79EE17-6BD5-9BD6-CFCA-26455827E203}"/>
                </a:ext>
              </a:extLst>
            </p:cNvPr>
            <p:cNvSpPr/>
            <p:nvPr/>
          </p:nvSpPr>
          <p:spPr>
            <a:xfrm>
              <a:off x="831272" y="4701886"/>
              <a:ext cx="2743199" cy="11155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logo" descr="File:KiCad-Logo.svg - Wikipedia">
              <a:extLst>
                <a:ext uri="{FF2B5EF4-FFF2-40B4-BE49-F238E27FC236}">
                  <a16:creationId xmlns:a16="http://schemas.microsoft.com/office/drawing/2014/main" id="{46F3005B-CDCC-9D95-C4BA-AB87A19B9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071" y="4691476"/>
              <a:ext cx="2743199" cy="112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178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08962-D0C4-C99B-C72E-B2B4D4A02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Hierarchical</a:t>
            </a:r>
            <a:r>
              <a:rPr lang="da-DK"/>
              <a:t> design – interfaces </a:t>
            </a:r>
            <a:r>
              <a:rPr lang="da-DK" err="1"/>
              <a:t>cont</a:t>
            </a:r>
            <a:r>
              <a:rPr lang="da-DK"/>
              <a:t>.</a:t>
            </a:r>
          </a:p>
        </p:txBody>
      </p:sp>
      <p:sp>
        <p:nvSpPr>
          <p:cNvPr id="4" name="Pladsholder til indhold 2">
            <a:extLst>
              <a:ext uri="{FF2B5EF4-FFF2-40B4-BE49-F238E27FC236}">
                <a16:creationId xmlns:a16="http://schemas.microsoft.com/office/drawing/2014/main" id="{FFCC3C06-8931-8A7E-BB6D-CFE1B6636A76}"/>
              </a:ext>
            </a:extLst>
          </p:cNvPr>
          <p:cNvSpPr txBox="1">
            <a:spLocks/>
          </p:cNvSpPr>
          <p:nvPr/>
        </p:nvSpPr>
        <p:spPr>
          <a:xfrm>
            <a:off x="925830" y="1204641"/>
            <a:ext cx="10515600" cy="688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/>
              <a:t>(like </a:t>
            </a:r>
            <a:r>
              <a:rPr lang="da-DK" err="1"/>
              <a:t>humans</a:t>
            </a:r>
            <a:r>
              <a:rPr lang="da-DK"/>
              <a:t>) </a:t>
            </a:r>
            <a:r>
              <a:rPr lang="da-DK" err="1"/>
              <a:t>Almost</a:t>
            </a:r>
            <a:r>
              <a:rPr lang="da-DK"/>
              <a:t> all </a:t>
            </a:r>
            <a:r>
              <a:rPr lang="da-DK" err="1"/>
              <a:t>pins</a:t>
            </a:r>
            <a:r>
              <a:rPr lang="da-DK"/>
              <a:t> have a type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0D82C89-EA2F-1BAA-CA32-693241149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014907"/>
            <a:ext cx="6895460" cy="4174051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E342FB11-C112-E45C-8B11-75BA7ED96007}"/>
              </a:ext>
            </a:extLst>
          </p:cNvPr>
          <p:cNvSpPr/>
          <p:nvPr/>
        </p:nvSpPr>
        <p:spPr>
          <a:xfrm>
            <a:off x="676656" y="4636008"/>
            <a:ext cx="1005840" cy="1088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Billede 8" descr="Et billede, der indeholder tekst, Font/skrifttype, skærmbillede, design&#10;&#10;Indhold genereret af kunstig intelligens kan være forkert.">
            <a:extLst>
              <a:ext uri="{FF2B5EF4-FFF2-40B4-BE49-F238E27FC236}">
                <a16:creationId xmlns:a16="http://schemas.microsoft.com/office/drawing/2014/main" id="{BC4710EA-AC55-4225-569E-5A880581D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72" y="1893616"/>
            <a:ext cx="2865128" cy="39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19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8FC364-30E3-4976-CDED-B0BFAA4E4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Vector</a:t>
            </a:r>
            <a:r>
              <a:rPr lang="da-DK"/>
              <a:t> / Group bus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28D53FB-BD20-4341-08A3-FA5C272ED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da-DK" b="1" err="1"/>
              <a:t>Vector</a:t>
            </a:r>
            <a:r>
              <a:rPr lang="da-DK" b="1"/>
              <a:t> bus</a:t>
            </a:r>
          </a:p>
          <a:p>
            <a:pPr marL="0" indent="0">
              <a:buNone/>
            </a:pPr>
            <a:endParaRPr lang="da-DK" b="1"/>
          </a:p>
        </p:txBody>
      </p:sp>
      <p:sp>
        <p:nvSpPr>
          <p:cNvPr id="4" name="Pladsholder til indhold 2">
            <a:extLst>
              <a:ext uri="{FF2B5EF4-FFF2-40B4-BE49-F238E27FC236}">
                <a16:creationId xmlns:a16="http://schemas.microsoft.com/office/drawing/2014/main" id="{93407BF7-F379-B44C-0734-2C6806E1948C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/>
              <a:t>Group bus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FC4C7DD6-F71D-0F20-F5A8-094A955040B4}"/>
              </a:ext>
            </a:extLst>
          </p:cNvPr>
          <p:cNvSpPr txBox="1"/>
          <p:nvPr/>
        </p:nvSpPr>
        <p:spPr>
          <a:xfrm>
            <a:off x="0" y="6198127"/>
            <a:ext cx="791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Source: https://docs.kicad.org/master/en/eeschema/eeschema.html#buses  </a:t>
            </a:r>
          </a:p>
          <a:p>
            <a:endParaRPr lang="da-DK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72467790-2B3C-CC0F-E68B-E1E68C160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44" y="2365378"/>
            <a:ext cx="1663786" cy="233057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DC3394A1-4964-4086-0C15-6B461947C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087" y="2365378"/>
            <a:ext cx="2076557" cy="768389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D3AC43F8-099A-B152-D810-360A9175A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118" y="2435621"/>
            <a:ext cx="3794542" cy="483515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4135240A-A9DE-5B88-AB7D-52551AEE3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630" y="3344341"/>
            <a:ext cx="5245370" cy="838243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8DF3C025-BC0A-B9D2-5B1F-1816C5CCD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443" y="3241616"/>
            <a:ext cx="3212961" cy="18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24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46BB6-9BB7-B058-3154-92287FF6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Vector</a:t>
            </a:r>
            <a:r>
              <a:rPr lang="da-DK"/>
              <a:t> / Group bus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8ACFA7B-3886-C12C-5F1A-8A3FAC24B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4D14357-CCB9-FBC2-929C-1FD5AE85D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04" y="1183827"/>
            <a:ext cx="11419388" cy="1603375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FD6F8BB9-3D9C-8BC0-96EE-572B09F5E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04" y="2787203"/>
            <a:ext cx="5835196" cy="2405348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459F0C77-DAAB-0BE8-5E2D-B7E3422E2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397" y="3989877"/>
            <a:ext cx="9689799" cy="2387877"/>
          </a:xfrm>
          <a:prstGeom prst="rect">
            <a:avLst/>
          </a:prstGeom>
        </p:spPr>
      </p:pic>
      <p:sp>
        <p:nvSpPr>
          <p:cNvPr id="17" name="Tekstfelt 16">
            <a:extLst>
              <a:ext uri="{FF2B5EF4-FFF2-40B4-BE49-F238E27FC236}">
                <a16:creationId xmlns:a16="http://schemas.microsoft.com/office/drawing/2014/main" id="{DB3582E6-EF30-A591-69D9-B4A4C3F31C30}"/>
              </a:ext>
            </a:extLst>
          </p:cNvPr>
          <p:cNvSpPr txBox="1"/>
          <p:nvPr/>
        </p:nvSpPr>
        <p:spPr>
          <a:xfrm>
            <a:off x="163286" y="6466114"/>
            <a:ext cx="7760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Source: </a:t>
            </a:r>
            <a:r>
              <a:rPr lang="da-DK">
                <a:hlinkClick r:id="rId5"/>
              </a:rPr>
              <a:t>https://docs.kicad.org/master/en/eeschema/eeschema.html#buses</a:t>
            </a:r>
            <a:r>
              <a:rPr lang="da-DK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647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C4062-3D8D-6005-ACF2-F86A124F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The Design </a:t>
            </a:r>
            <a:r>
              <a:rPr lang="da-DK" err="1"/>
              <a:t>rule</a:t>
            </a:r>
            <a:r>
              <a:rPr lang="da-DK"/>
              <a:t> </a:t>
            </a:r>
            <a:r>
              <a:rPr lang="da-DK" err="1"/>
              <a:t>checker</a:t>
            </a:r>
            <a:r>
              <a:rPr lang="da-DK"/>
              <a:t> &lt;3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FFA6EBE-BB05-6919-7036-CAD73033C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err="1"/>
              <a:t>Our</a:t>
            </a:r>
            <a:r>
              <a:rPr lang="da-DK"/>
              <a:t> </a:t>
            </a:r>
            <a:r>
              <a:rPr lang="da-DK" err="1"/>
              <a:t>constraints</a:t>
            </a:r>
            <a:endParaRPr lang="da-DK"/>
          </a:p>
          <a:p>
            <a:pPr lvl="1"/>
            <a:r>
              <a:rPr lang="da-DK"/>
              <a:t>In house </a:t>
            </a:r>
            <a:r>
              <a:rPr lang="da-DK" err="1"/>
              <a:t>fabrication</a:t>
            </a:r>
            <a:endParaRPr lang="da-DK"/>
          </a:p>
          <a:p>
            <a:pPr lvl="1"/>
            <a:r>
              <a:rPr lang="da-DK"/>
              <a:t>JLC standard</a:t>
            </a:r>
          </a:p>
          <a:p>
            <a:r>
              <a:rPr lang="da-DK"/>
              <a:t>DFM </a:t>
            </a:r>
            <a:r>
              <a:rPr lang="da-DK" err="1"/>
              <a:t>checker</a:t>
            </a:r>
            <a:r>
              <a:rPr lang="da-DK"/>
              <a:t> from </a:t>
            </a:r>
            <a:r>
              <a:rPr lang="da-DK" err="1"/>
              <a:t>kicad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3591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9524CA-C16B-2FFD-D427-A46F47F6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Life </a:t>
            </a:r>
            <a:r>
              <a:rPr lang="da-DK" err="1"/>
              <a:t>saving</a:t>
            </a:r>
            <a:r>
              <a:rPr lang="da-DK"/>
              <a:t> plugins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84715FC-9DFF-17B2-0546-678812427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Interactive HTML-BOM</a:t>
            </a:r>
          </a:p>
          <a:p>
            <a:r>
              <a:rPr lang="da-DK"/>
              <a:t>JLC </a:t>
            </a:r>
            <a:r>
              <a:rPr lang="da-DK" err="1"/>
              <a:t>export</a:t>
            </a:r>
            <a:endParaRPr lang="da-DK"/>
          </a:p>
          <a:p>
            <a:endParaRPr lang="da-DK"/>
          </a:p>
          <a:p>
            <a:pPr marL="0" indent="0">
              <a:buNone/>
            </a:pPr>
            <a:endParaRPr lang="da-DK"/>
          </a:p>
          <a:p>
            <a:r>
              <a:rPr lang="da-DK">
                <a:hlinkClick r:id="rId2"/>
              </a:rPr>
              <a:t>https://octopart.com/</a:t>
            </a:r>
            <a:r>
              <a:rPr lang="da-DK"/>
              <a:t> </a:t>
            </a:r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59867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456B21-8B4D-0982-0550-9491EE92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Exercise</a:t>
            </a:r>
            <a:r>
              <a:rPr lang="da-DK"/>
              <a:t>: How to </a:t>
            </a:r>
            <a:r>
              <a:rPr lang="da-DK" err="1"/>
              <a:t>make</a:t>
            </a:r>
            <a:r>
              <a:rPr lang="da-DK"/>
              <a:t> s	</a:t>
            </a:r>
            <a:r>
              <a:rPr lang="da-DK" err="1"/>
              <a:t>hield</a:t>
            </a:r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80E3AB7-FF9B-E287-4184-CD3D2347F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err="1"/>
              <a:t>You</a:t>
            </a:r>
            <a:r>
              <a:rPr lang="da-DK"/>
              <a:t> dont have to </a:t>
            </a:r>
            <a:r>
              <a:rPr lang="da-DK" err="1"/>
              <a:t>know</a:t>
            </a:r>
            <a:r>
              <a:rPr lang="da-DK"/>
              <a:t> </a:t>
            </a:r>
            <a:r>
              <a:rPr lang="da-DK" err="1"/>
              <a:t>everything</a:t>
            </a:r>
            <a:r>
              <a:rPr lang="da-DK"/>
              <a:t>, </a:t>
            </a:r>
            <a:r>
              <a:rPr lang="da-DK" err="1"/>
              <a:t>fortunately</a:t>
            </a:r>
            <a:r>
              <a:rPr lang="da-DK"/>
              <a:t>.</a:t>
            </a:r>
          </a:p>
          <a:p>
            <a:pPr lvl="1"/>
            <a:r>
              <a:rPr lang="da-DK" err="1"/>
              <a:t>We’ve</a:t>
            </a:r>
            <a:r>
              <a:rPr lang="da-DK"/>
              <a:t> done </a:t>
            </a:r>
            <a:r>
              <a:rPr lang="da-DK" err="1"/>
              <a:t>some</a:t>
            </a:r>
            <a:r>
              <a:rPr lang="da-DK"/>
              <a:t> </a:t>
            </a:r>
            <a:r>
              <a:rPr lang="da-DK" err="1"/>
              <a:t>work</a:t>
            </a:r>
            <a:r>
              <a:rPr lang="da-DK"/>
              <a:t> for </a:t>
            </a:r>
            <a:r>
              <a:rPr lang="da-DK" err="1"/>
              <a:t>you</a:t>
            </a:r>
            <a:r>
              <a:rPr lang="da-DK"/>
              <a:t>.</a:t>
            </a:r>
          </a:p>
          <a:p>
            <a:r>
              <a:rPr lang="da-DK">
                <a:hlinkClick r:id="rId2"/>
              </a:rPr>
              <a:t>https://github.com/aausat/a6hwcommon/tree/main/CommonDEVBoard/shield_template_rev1</a:t>
            </a:r>
            <a:r>
              <a:rPr lang="da-DK"/>
              <a:t> </a:t>
            </a:r>
          </a:p>
          <a:p>
            <a:pPr lvl="1"/>
            <a:r>
              <a:rPr lang="da-DK">
                <a:hlinkClick r:id="rId3" tooltip="Afprøv det!"/>
              </a:rPr>
              <a:t>kortlink.dk/2s42v</a:t>
            </a:r>
            <a:endParaRPr lang="da-DK"/>
          </a:p>
          <a:p>
            <a:pPr marL="0" indent="0">
              <a:buNone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15772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3DEA-8932-A796-5AF4-2BAD9E79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is </a:t>
            </a:r>
            <a:r>
              <a:rPr lang="en-US" err="1"/>
              <a:t>KiCad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FF9F5-1BF2-3CCF-381C-E56B880FB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2"/>
              </a:rPr>
              <a:t>https://www.kicad.org/download/</a:t>
            </a:r>
            <a:endParaRPr lang="en-US">
              <a:ea typeface="+mn-lt"/>
              <a:cs typeface="+mn-lt"/>
            </a:endParaRPr>
          </a:p>
          <a:p>
            <a:endParaRPr lang="en-US"/>
          </a:p>
          <a:p>
            <a:endParaRPr lang="en-US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10036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42CDF-C59C-E4D3-0295-D9D1463D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KiCad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FD27-9BF4-7A05-BBE1-A0781A627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Schematic design</a:t>
            </a:r>
          </a:p>
          <a:p>
            <a:r>
              <a:rPr lang="en-US"/>
              <a:t>PCB design</a:t>
            </a:r>
          </a:p>
          <a:p>
            <a:r>
              <a:rPr lang="en-US"/>
              <a:t>Bill of materials</a:t>
            </a:r>
          </a:p>
          <a:p>
            <a:r>
              <a:rPr lang="en-US"/>
              <a:t>Simulation</a:t>
            </a:r>
          </a:p>
          <a:p>
            <a:r>
              <a:rPr lang="en-US"/>
              <a:t>Much </a:t>
            </a:r>
            <a:r>
              <a:rPr lang="en-US" err="1"/>
              <a:t>much</a:t>
            </a:r>
            <a:r>
              <a:rPr lang="en-US"/>
              <a:t> more</a:t>
            </a:r>
          </a:p>
        </p:txBody>
      </p:sp>
    </p:spTree>
    <p:extLst>
      <p:ext uri="{BB962C8B-B14F-4D97-AF65-F5344CB8AC3E}">
        <p14:creationId xmlns:p14="http://schemas.microsoft.com/office/powerpoint/2010/main" val="2580657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E48F-1CC5-D869-29D7-AC9111AAE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</a:t>
            </a:r>
            <a:r>
              <a:rPr lang="en-US" err="1"/>
              <a:t>KiCad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83BD4-B342-05DB-7C16-BA7E441F6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No license needed</a:t>
            </a:r>
          </a:p>
          <a:p>
            <a:r>
              <a:rPr lang="en-US"/>
              <a:t>Open source</a:t>
            </a:r>
          </a:p>
          <a:p>
            <a:r>
              <a:rPr lang="en-US"/>
              <a:t>Runs on every operating system</a:t>
            </a:r>
          </a:p>
          <a:p>
            <a:r>
              <a:rPr lang="en-US"/>
              <a:t>It's Free!</a:t>
            </a:r>
          </a:p>
        </p:txBody>
      </p:sp>
    </p:spTree>
    <p:extLst>
      <p:ext uri="{BB962C8B-B14F-4D97-AF65-F5344CB8AC3E}">
        <p14:creationId xmlns:p14="http://schemas.microsoft.com/office/powerpoint/2010/main" val="3644921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DB253-F405-4780-3E7F-383147FAC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The design flow in </a:t>
            </a:r>
            <a:r>
              <a:rPr lang="da-DK" err="1"/>
              <a:t>broad</a:t>
            </a:r>
            <a:r>
              <a:rPr lang="da-DK"/>
              <a:t> terms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37CA2F-CB19-ABEA-A88F-BF26C888F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a-DK"/>
          </a:p>
          <a:p>
            <a:r>
              <a:rPr lang="da-DK" err="1"/>
              <a:t>Schematic</a:t>
            </a:r>
            <a:endParaRPr lang="da-DK"/>
          </a:p>
          <a:p>
            <a:r>
              <a:rPr lang="da-DK"/>
              <a:t>Pcb layout</a:t>
            </a:r>
          </a:p>
          <a:p>
            <a:r>
              <a:rPr lang="da-DK"/>
              <a:t>(</a:t>
            </a:r>
            <a:r>
              <a:rPr lang="da-DK" err="1"/>
              <a:t>Crying</a:t>
            </a:r>
            <a:r>
              <a:rPr lang="da-DK"/>
              <a:t> </a:t>
            </a:r>
            <a:r>
              <a:rPr lang="da-DK" err="1"/>
              <a:t>because</a:t>
            </a:r>
            <a:r>
              <a:rPr lang="da-DK"/>
              <a:t> </a:t>
            </a:r>
            <a:r>
              <a:rPr lang="da-DK" err="1"/>
              <a:t>you</a:t>
            </a:r>
            <a:r>
              <a:rPr lang="da-DK"/>
              <a:t> </a:t>
            </a:r>
            <a:r>
              <a:rPr lang="da-DK" err="1"/>
              <a:t>forgot</a:t>
            </a:r>
            <a:r>
              <a:rPr lang="da-DK"/>
              <a:t> </a:t>
            </a:r>
            <a:r>
              <a:rPr lang="da-DK" err="1"/>
              <a:t>footprints</a:t>
            </a:r>
            <a:r>
              <a:rPr lang="da-DK"/>
              <a:t>)</a:t>
            </a:r>
          </a:p>
          <a:p>
            <a:r>
              <a:rPr lang="da-DK"/>
              <a:t>More Pcb layout</a:t>
            </a:r>
          </a:p>
          <a:p>
            <a:r>
              <a:rPr lang="da-DK" err="1"/>
              <a:t>Ordering</a:t>
            </a:r>
            <a:r>
              <a:rPr lang="da-DK"/>
              <a:t> / Routing </a:t>
            </a:r>
            <a:r>
              <a:rPr lang="da-DK" err="1"/>
              <a:t>yourself</a:t>
            </a:r>
          </a:p>
          <a:p>
            <a:r>
              <a:rPr lang="da-DK" err="1"/>
              <a:t>Finished</a:t>
            </a:r>
            <a:r>
              <a:rPr lang="da-DK"/>
              <a:t> </a:t>
            </a:r>
            <a:r>
              <a:rPr lang="da-DK" err="1"/>
              <a:t>physical</a:t>
            </a:r>
            <a:r>
              <a:rPr lang="da-DK"/>
              <a:t> pcb</a:t>
            </a:r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61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3F114-7456-D16B-E696-156655DA9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up a new </a:t>
            </a:r>
            <a:r>
              <a:rPr lang="en-US" err="1"/>
              <a:t>KiCad</a:t>
            </a:r>
            <a:r>
              <a:rPr lang="en-US"/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466F-BD85-B6B7-1C12-F76E9232F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Empty project</a:t>
            </a:r>
          </a:p>
          <a:p>
            <a:r>
              <a:rPr lang="en-US"/>
              <a:t>From template</a:t>
            </a:r>
          </a:p>
          <a:p>
            <a:r>
              <a:rPr lang="en-US"/>
              <a:t>Clone from Repository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18C7535-8972-CB03-07D8-036E700B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354" y="1839384"/>
            <a:ext cx="5953125" cy="249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73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8933-4D11-053E-5AFB-33CD8EA3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Schematic setup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900408-CB18-9583-33D1-DF87ECA0D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5809" y="97186"/>
            <a:ext cx="6483673" cy="4481435"/>
          </a:xfr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62DD64-6583-C1AB-56DF-AE6E6BDC6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85" y="4692224"/>
            <a:ext cx="6400800" cy="1952625"/>
          </a:xfrm>
          <a:prstGeom prst="rect">
            <a:avLst/>
          </a:prstGeom>
        </p:spPr>
      </p:pic>
      <p:sp>
        <p:nvSpPr>
          <p:cNvPr id="6" name="Arrow: Bent 5">
            <a:extLst>
              <a:ext uri="{FF2B5EF4-FFF2-40B4-BE49-F238E27FC236}">
                <a16:creationId xmlns:a16="http://schemas.microsoft.com/office/drawing/2014/main" id="{A3BD5EBD-137E-D397-E9B8-313249AE44DD}"/>
              </a:ext>
            </a:extLst>
          </p:cNvPr>
          <p:cNvSpPr/>
          <p:nvPr/>
        </p:nvSpPr>
        <p:spPr>
          <a:xfrm rot="-16200000" flipV="1">
            <a:off x="3118393" y="2052104"/>
            <a:ext cx="1612986" cy="1807611"/>
          </a:xfrm>
          <a:prstGeom prst="bentArrow">
            <a:avLst/>
          </a:prstGeom>
          <a:solidFill>
            <a:srgbClr val="ED7D31"/>
          </a:solidFill>
          <a:ln w="28575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584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02E2C87206A9D40BA473C2355941214" ma:contentTypeVersion="15" ma:contentTypeDescription="Opret et nyt dokument." ma:contentTypeScope="" ma:versionID="febb4621ffed3a5bd034be280611d2c9">
  <xsd:schema xmlns:xsd="http://www.w3.org/2001/XMLSchema" xmlns:xs="http://www.w3.org/2001/XMLSchema" xmlns:p="http://schemas.microsoft.com/office/2006/metadata/properties" xmlns:ns2="773e6afb-c224-4cb0-bbba-ecc666cff5a5" xmlns:ns3="2f46bcc4-4b38-403b-84c5-d42895644caf" targetNamespace="http://schemas.microsoft.com/office/2006/metadata/properties" ma:root="true" ma:fieldsID="66ce61d3001b2860df4584b44c045632" ns2:_="" ns3:_="">
    <xsd:import namespace="773e6afb-c224-4cb0-bbba-ecc666cff5a5"/>
    <xsd:import namespace="2f46bcc4-4b38-403b-84c5-d42895644c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3e6afb-c224-4cb0-bbba-ecc666cff5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Billedmærker" ma:readOnly="false" ma:fieldId="{5cf76f15-5ced-4ddc-b409-7134ff3c332f}" ma:taxonomyMulti="true" ma:sspId="5d73657e-90f0-444e-a899-7df328d363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6bcc4-4b38-403b-84c5-d42895644ca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4231a94-158b-4281-bbab-499817fccdfb}" ma:internalName="TaxCatchAll" ma:showField="CatchAllData" ma:web="2f46bcc4-4b38-403b-84c5-d42895644c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73e6afb-c224-4cb0-bbba-ecc666cff5a5">
      <Terms xmlns="http://schemas.microsoft.com/office/infopath/2007/PartnerControls"/>
    </lcf76f155ced4ddcb4097134ff3c332f>
    <TaxCatchAll xmlns="2f46bcc4-4b38-403b-84c5-d42895644caf" xsi:nil="true"/>
  </documentManagement>
</p:properties>
</file>

<file path=customXml/itemProps1.xml><?xml version="1.0" encoding="utf-8"?>
<ds:datastoreItem xmlns:ds="http://schemas.openxmlformats.org/officeDocument/2006/customXml" ds:itemID="{0A6C6314-E772-423D-9084-2AD49FDA096A}">
  <ds:schemaRefs>
    <ds:schemaRef ds:uri="2f46bcc4-4b38-403b-84c5-d42895644caf"/>
    <ds:schemaRef ds:uri="773e6afb-c224-4cb0-bbba-ecc666cff5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E8BA51C-B1A3-49B1-A185-7F6DBE6E8D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DFAF18-2957-4CF2-AE86-132136E4C1B2}">
  <ds:schemaRefs>
    <ds:schemaRef ds:uri="2f46bcc4-4b38-403b-84c5-d42895644caf"/>
    <ds:schemaRef ds:uri="773e6afb-c224-4cb0-bbba-ecc666cff5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5dbba49-ce06-496f-ac3e-0cf14361d934}" enabled="0" method="" siteId="{f5dbba49-ce06-496f-ac3e-0cf14361d93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813</Words>
  <Application>Microsoft Office PowerPoint</Application>
  <PresentationFormat>Widescreen</PresentationFormat>
  <Paragraphs>158</Paragraphs>
  <Slides>35</Slides>
  <Notes>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8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35</vt:i4>
      </vt:variant>
    </vt:vector>
  </HeadingPairs>
  <TitlesOfParts>
    <vt:vector size="44" baseType="lpstr">
      <vt:lpstr>Aptos</vt:lpstr>
      <vt:lpstr>Aptos Display</vt:lpstr>
      <vt:lpstr>Arial</vt:lpstr>
      <vt:lpstr>Calibri</vt:lpstr>
      <vt:lpstr>Cambria Math</vt:lpstr>
      <vt:lpstr>Consolas</vt:lpstr>
      <vt:lpstr>Courier New</vt:lpstr>
      <vt:lpstr>Wingdings</vt:lpstr>
      <vt:lpstr>Office-tema</vt:lpstr>
      <vt:lpstr>From zero to PCB hero</vt:lpstr>
      <vt:lpstr>The plan for today</vt:lpstr>
      <vt:lpstr>The important questions</vt:lpstr>
      <vt:lpstr>Where is KiCad?</vt:lpstr>
      <vt:lpstr>What is KiCad?</vt:lpstr>
      <vt:lpstr>Why is KiCad?</vt:lpstr>
      <vt:lpstr>The design flow in broad terms</vt:lpstr>
      <vt:lpstr>Setting up a new KiCad project</vt:lpstr>
      <vt:lpstr>Schematic setup</vt:lpstr>
      <vt:lpstr>PCB setup</vt:lpstr>
      <vt:lpstr>Simple buck converter with LM2575</vt:lpstr>
      <vt:lpstr>Only 5 components </vt:lpstr>
      <vt:lpstr>Let us go into KiCad</vt:lpstr>
      <vt:lpstr>Inserting a symbol</vt:lpstr>
      <vt:lpstr>Schematic editor shortcuts</vt:lpstr>
      <vt:lpstr>Pcb editor shortcuts</vt:lpstr>
      <vt:lpstr>Exporting your board for production</vt:lpstr>
      <vt:lpstr>In-house</vt:lpstr>
      <vt:lpstr>Ordering</vt:lpstr>
      <vt:lpstr>Kicad Cheatsheet</vt:lpstr>
      <vt:lpstr>PCB design pitfalls</vt:lpstr>
      <vt:lpstr>Examples – what not to do</vt:lpstr>
      <vt:lpstr>Examples – what not to do</vt:lpstr>
      <vt:lpstr>BREAK TIME</vt:lpstr>
      <vt:lpstr>Power and Ground stackup</vt:lpstr>
      <vt:lpstr>PowerPoint-præsentation</vt:lpstr>
      <vt:lpstr>Organizing larger projects</vt:lpstr>
      <vt:lpstr>Hierarchical design</vt:lpstr>
      <vt:lpstr>Hierarchical design – interfaces</vt:lpstr>
      <vt:lpstr>Hierarchical design – interfaces cont.</vt:lpstr>
      <vt:lpstr>Vector / Group bus</vt:lpstr>
      <vt:lpstr>Vector / Group bus</vt:lpstr>
      <vt:lpstr>The Design rule checker &lt;3</vt:lpstr>
      <vt:lpstr>Life saving plugins</vt:lpstr>
      <vt:lpstr>Exercise: How to make s hield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Malthe Holm Sennels</dc:creator>
  <cp:lastModifiedBy>Malthe Holm Sennels</cp:lastModifiedBy>
  <cp:revision>1</cp:revision>
  <dcterms:created xsi:type="dcterms:W3CDTF">2025-02-03T10:38:11Z</dcterms:created>
  <dcterms:modified xsi:type="dcterms:W3CDTF">2025-03-19T15:22:58Z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0x010100602E2C87206A9D40BA473C2355941214</vt:lpwstr>
  </property>
</Properties>
</file>